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58" r:id="rId3"/>
    <p:sldId id="257" r:id="rId4"/>
    <p:sldId id="264" r:id="rId5"/>
    <p:sldId id="283" r:id="rId6"/>
    <p:sldId id="288" r:id="rId7"/>
    <p:sldId id="278" r:id="rId8"/>
    <p:sldId id="262" r:id="rId9"/>
    <p:sldId id="263" r:id="rId10"/>
    <p:sldId id="279" r:id="rId11"/>
    <p:sldId id="265" r:id="rId12"/>
    <p:sldId id="290" r:id="rId13"/>
    <p:sldId id="259" r:id="rId14"/>
    <p:sldId id="291" r:id="rId15"/>
    <p:sldId id="280" r:id="rId16"/>
    <p:sldId id="271" r:id="rId17"/>
    <p:sldId id="281" r:id="rId18"/>
    <p:sldId id="282" r:id="rId19"/>
    <p:sldId id="277" r:id="rId20"/>
    <p:sldId id="276" r:id="rId21"/>
    <p:sldId id="286" r:id="rId22"/>
    <p:sldId id="287" r:id="rId23"/>
    <p:sldId id="284" r:id="rId24"/>
    <p:sldId id="285" r:id="rId25"/>
    <p:sldId id="270" r:id="rId26"/>
    <p:sldId id="275" r:id="rId27"/>
    <p:sldId id="261"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4EE"/>
    <a:srgbClr val="3BE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0" autoAdjust="0"/>
    <p:restoredTop sz="94660"/>
  </p:normalViewPr>
  <p:slideViewPr>
    <p:cSldViewPr>
      <p:cViewPr>
        <p:scale>
          <a:sx n="78" d="100"/>
          <a:sy n="78" d="100"/>
        </p:scale>
        <p:origin x="-2730" y="-7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D1B5A-2ECC-4DCD-A09F-3E232657B593}" type="datetimeFigureOut">
              <a:rPr lang="en-US" smtClean="0"/>
              <a:pPr/>
              <a:t>4/23/2012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08A6A-91E8-4A66-B185-6784BFF5D911}" type="slidenum">
              <a:rPr lang="en-US" smtClean="0"/>
              <a:pPr/>
              <a:t>‹#›</a:t>
            </a:fld>
            <a:endParaRPr lang="en-US"/>
          </a:p>
        </p:txBody>
      </p:sp>
    </p:spTree>
    <p:extLst>
      <p:ext uri="{BB962C8B-B14F-4D97-AF65-F5344CB8AC3E}">
        <p14:creationId xmlns:p14="http://schemas.microsoft.com/office/powerpoint/2010/main" val="190440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08A6A-91E8-4A66-B185-6784BFF5D911}" type="slidenum">
              <a:rPr lang="en-US" smtClean="0"/>
              <a:pPr/>
              <a:t>2</a:t>
            </a:fld>
            <a:endParaRPr lang="en-US"/>
          </a:p>
        </p:txBody>
      </p:sp>
    </p:spTree>
    <p:extLst>
      <p:ext uri="{BB962C8B-B14F-4D97-AF65-F5344CB8AC3E}">
        <p14:creationId xmlns:p14="http://schemas.microsoft.com/office/powerpoint/2010/main" val="353161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08A6A-91E8-4A66-B185-6784BFF5D911}" type="slidenum">
              <a:rPr lang="en-US" smtClean="0"/>
              <a:pPr/>
              <a:t>28</a:t>
            </a:fld>
            <a:endParaRPr lang="en-US"/>
          </a:p>
        </p:txBody>
      </p:sp>
    </p:spTree>
    <p:extLst>
      <p:ext uri="{BB962C8B-B14F-4D97-AF65-F5344CB8AC3E}">
        <p14:creationId xmlns:p14="http://schemas.microsoft.com/office/powerpoint/2010/main" val="77305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08A6A-91E8-4A66-B185-6784BFF5D911}" type="slidenum">
              <a:rPr lang="en-US" smtClean="0"/>
              <a:pPr/>
              <a:t>4</a:t>
            </a:fld>
            <a:endParaRPr lang="en-US"/>
          </a:p>
        </p:txBody>
      </p:sp>
    </p:spTree>
    <p:extLst>
      <p:ext uri="{BB962C8B-B14F-4D97-AF65-F5344CB8AC3E}">
        <p14:creationId xmlns:p14="http://schemas.microsoft.com/office/powerpoint/2010/main" val="63378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08A6A-91E8-4A66-B185-6784BFF5D911}" type="slidenum">
              <a:rPr lang="en-US" smtClean="0"/>
              <a:pPr/>
              <a:t>5</a:t>
            </a:fld>
            <a:endParaRPr lang="en-US"/>
          </a:p>
        </p:txBody>
      </p:sp>
    </p:spTree>
    <p:extLst>
      <p:ext uri="{BB962C8B-B14F-4D97-AF65-F5344CB8AC3E}">
        <p14:creationId xmlns:p14="http://schemas.microsoft.com/office/powerpoint/2010/main" val="133670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08A6A-91E8-4A66-B185-6784BFF5D911}" type="slidenum">
              <a:rPr lang="en-US" smtClean="0"/>
              <a:pPr/>
              <a:t>6</a:t>
            </a:fld>
            <a:endParaRPr lang="en-US"/>
          </a:p>
        </p:txBody>
      </p:sp>
    </p:spTree>
    <p:extLst>
      <p:ext uri="{BB962C8B-B14F-4D97-AF65-F5344CB8AC3E}">
        <p14:creationId xmlns:p14="http://schemas.microsoft.com/office/powerpoint/2010/main" val="47072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08A6A-91E8-4A66-B185-6784BFF5D911}" type="slidenum">
              <a:rPr lang="en-US" smtClean="0"/>
              <a:pPr/>
              <a:t>13</a:t>
            </a:fld>
            <a:endParaRPr lang="en-US"/>
          </a:p>
        </p:txBody>
      </p:sp>
    </p:spTree>
    <p:extLst>
      <p:ext uri="{BB962C8B-B14F-4D97-AF65-F5344CB8AC3E}">
        <p14:creationId xmlns:p14="http://schemas.microsoft.com/office/powerpoint/2010/main" val="415610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08A6A-91E8-4A66-B185-6784BFF5D911}" type="slidenum">
              <a:rPr lang="en-US" smtClean="0"/>
              <a:pPr/>
              <a:t>19</a:t>
            </a:fld>
            <a:endParaRPr lang="en-US"/>
          </a:p>
        </p:txBody>
      </p:sp>
    </p:spTree>
    <p:extLst>
      <p:ext uri="{BB962C8B-B14F-4D97-AF65-F5344CB8AC3E}">
        <p14:creationId xmlns:p14="http://schemas.microsoft.com/office/powerpoint/2010/main" val="288297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08A6A-91E8-4A66-B185-6784BFF5D911}" type="slidenum">
              <a:rPr lang="en-US" smtClean="0"/>
              <a:pPr/>
              <a:t>21</a:t>
            </a:fld>
            <a:endParaRPr lang="en-US"/>
          </a:p>
        </p:txBody>
      </p:sp>
    </p:spTree>
    <p:extLst>
      <p:ext uri="{BB962C8B-B14F-4D97-AF65-F5344CB8AC3E}">
        <p14:creationId xmlns:p14="http://schemas.microsoft.com/office/powerpoint/2010/main" val="1461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08A6A-91E8-4A66-B185-6784BFF5D911}" type="slidenum">
              <a:rPr lang="en-US" smtClean="0"/>
              <a:pPr/>
              <a:t>22</a:t>
            </a:fld>
            <a:endParaRPr lang="en-US"/>
          </a:p>
        </p:txBody>
      </p:sp>
    </p:spTree>
    <p:extLst>
      <p:ext uri="{BB962C8B-B14F-4D97-AF65-F5344CB8AC3E}">
        <p14:creationId xmlns:p14="http://schemas.microsoft.com/office/powerpoint/2010/main" val="141372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08A6A-91E8-4A66-B185-6784BFF5D911}" type="slidenum">
              <a:rPr lang="en-US" smtClean="0"/>
              <a:pPr/>
              <a:t>23</a:t>
            </a:fld>
            <a:endParaRPr lang="en-US"/>
          </a:p>
        </p:txBody>
      </p:sp>
    </p:spTree>
    <p:extLst>
      <p:ext uri="{BB962C8B-B14F-4D97-AF65-F5344CB8AC3E}">
        <p14:creationId xmlns:p14="http://schemas.microsoft.com/office/powerpoint/2010/main" val="4173957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228600"/>
            <a:ext cx="7696200" cy="2057400"/>
          </a:xfrm>
        </p:spPr>
        <p:txBody>
          <a:bodyPr/>
          <a:lstStyle>
            <a:lvl1pPr algn="ct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4572000" y="2286000"/>
            <a:ext cx="4419600" cy="2362200"/>
          </a:xfrm>
        </p:spPr>
        <p:txBody>
          <a:bodyPr anchor="ctr"/>
          <a:lstStyle>
            <a:lvl1pPr marL="0" indent="0" algn="ctr">
              <a:buFontTx/>
              <a:buNone/>
              <a:defRPr>
                <a:solidFill>
                  <a:srgbClr val="FFFFFF"/>
                </a:solidFill>
              </a:defRPr>
            </a:lvl1pPr>
          </a:lstStyle>
          <a:p>
            <a:pPr lvl="0"/>
            <a:r>
              <a:rPr lang="en-US" noProof="0" smtClean="0"/>
              <a:t>Click to edit Master subtitle style</a:t>
            </a:r>
          </a:p>
        </p:txBody>
      </p:sp>
      <p:sp>
        <p:nvSpPr>
          <p:cNvPr id="3088" name="Rectangle 16"/>
          <p:cNvSpPr>
            <a:spLocks noGrp="1" noChangeArrowheads="1"/>
          </p:cNvSpPr>
          <p:nvPr>
            <p:ph type="dt" sz="half" idx="2"/>
          </p:nvPr>
        </p:nvSpPr>
        <p:spPr/>
        <p:txBody>
          <a:bodyPr/>
          <a:lstStyle>
            <a:lvl1pPr>
              <a:defRPr>
                <a:solidFill>
                  <a:srgbClr val="FFFFFF"/>
                </a:solidFill>
              </a:defRPr>
            </a:lvl1pPr>
          </a:lstStyle>
          <a:p>
            <a:fld id="{72D904B8-B403-46D3-937B-93ACB26F8C25}" type="datetimeFigureOut">
              <a:rPr lang="en-US" smtClean="0"/>
              <a:pPr/>
              <a:t>4/23/2012</a:t>
            </a:fld>
            <a:endParaRPr lang="en-US"/>
          </a:p>
        </p:txBody>
      </p:sp>
      <p:sp>
        <p:nvSpPr>
          <p:cNvPr id="3089" name="Rectangle 17"/>
          <p:cNvSpPr>
            <a:spLocks noGrp="1" noChangeArrowheads="1"/>
          </p:cNvSpPr>
          <p:nvPr>
            <p:ph type="ftr" sz="quarter" idx="3"/>
          </p:nvPr>
        </p:nvSpPr>
        <p:spPr/>
        <p:txBody>
          <a:bodyPr/>
          <a:lstStyle>
            <a:lvl1pPr>
              <a:defRPr>
                <a:solidFill>
                  <a:srgbClr val="FFFFFF"/>
                </a:solidFill>
              </a:defRPr>
            </a:lvl1pPr>
          </a:lstStyle>
          <a:p>
            <a:endParaRPr lang="en-US"/>
          </a:p>
        </p:txBody>
      </p:sp>
      <p:sp>
        <p:nvSpPr>
          <p:cNvPr id="3090" name="Rectangle 18"/>
          <p:cNvSpPr>
            <a:spLocks noGrp="1" noChangeArrowheads="1"/>
          </p:cNvSpPr>
          <p:nvPr>
            <p:ph type="sldNum" sz="quarter" idx="4"/>
          </p:nvPr>
        </p:nvSpPr>
        <p:spPr/>
        <p:txBody>
          <a:bodyPr/>
          <a:lstStyle>
            <a:lvl1pPr>
              <a:defRPr>
                <a:solidFill>
                  <a:srgbClr val="FFFFFF"/>
                </a:solidFill>
              </a:defRPr>
            </a:lvl1pPr>
          </a:lstStyle>
          <a:p>
            <a:fld id="{526C8E7B-CBF0-46A5-B8B5-7B95CC922C0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D904B8-B403-46D3-937B-93ACB26F8C25}" type="datetimeFigureOut">
              <a:rPr lang="en-US" smtClean="0"/>
              <a:pPr/>
              <a:t>4/23/2012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6C8E7B-CBF0-46A5-B8B5-7B95CC922C01}" type="slidenum">
              <a:rPr lang="en-US" smtClean="0"/>
              <a:pPr/>
              <a:t>‹#›</a:t>
            </a:fld>
            <a:endParaRPr lang="en-US"/>
          </a:p>
        </p:txBody>
      </p:sp>
    </p:spTree>
    <p:extLst>
      <p:ext uri="{BB962C8B-B14F-4D97-AF65-F5344CB8AC3E}">
        <p14:creationId xmlns:p14="http://schemas.microsoft.com/office/powerpoint/2010/main" val="190496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D904B8-B403-46D3-937B-93ACB26F8C25}" type="datetimeFigureOut">
              <a:rPr lang="en-US" smtClean="0"/>
              <a:pPr/>
              <a:t>4/23/2012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6C8E7B-CBF0-46A5-B8B5-7B95CC922C01}" type="slidenum">
              <a:rPr lang="en-US" smtClean="0"/>
              <a:pPr/>
              <a:t>‹#›</a:t>
            </a:fld>
            <a:endParaRPr lang="en-US"/>
          </a:p>
        </p:txBody>
      </p:sp>
    </p:spTree>
    <p:extLst>
      <p:ext uri="{BB962C8B-B14F-4D97-AF65-F5344CB8AC3E}">
        <p14:creationId xmlns:p14="http://schemas.microsoft.com/office/powerpoint/2010/main" val="97221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D904B8-B403-46D3-937B-93ACB26F8C25}" type="datetimeFigureOut">
              <a:rPr lang="en-US" smtClean="0"/>
              <a:pPr/>
              <a:t>4/23/2012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6C8E7B-CBF0-46A5-B8B5-7B95CC922C01}" type="slidenum">
              <a:rPr lang="en-US" smtClean="0"/>
              <a:pPr/>
              <a:t>‹#›</a:t>
            </a:fld>
            <a:endParaRPr lang="en-US"/>
          </a:p>
        </p:txBody>
      </p:sp>
    </p:spTree>
    <p:extLst>
      <p:ext uri="{BB962C8B-B14F-4D97-AF65-F5344CB8AC3E}">
        <p14:creationId xmlns:p14="http://schemas.microsoft.com/office/powerpoint/2010/main" val="261080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2D904B8-B403-46D3-937B-93ACB26F8C25}" type="datetimeFigureOut">
              <a:rPr lang="en-US" smtClean="0"/>
              <a:pPr/>
              <a:t>4/23/2012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6C8E7B-CBF0-46A5-B8B5-7B95CC922C01}" type="slidenum">
              <a:rPr lang="en-US" smtClean="0"/>
              <a:pPr/>
              <a:t>‹#›</a:t>
            </a:fld>
            <a:endParaRPr lang="en-US"/>
          </a:p>
        </p:txBody>
      </p:sp>
    </p:spTree>
    <p:extLst>
      <p:ext uri="{BB962C8B-B14F-4D97-AF65-F5344CB8AC3E}">
        <p14:creationId xmlns:p14="http://schemas.microsoft.com/office/powerpoint/2010/main" val="379344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2D904B8-B403-46D3-937B-93ACB26F8C25}" type="datetimeFigureOut">
              <a:rPr lang="en-US" smtClean="0"/>
              <a:pPr/>
              <a:t>4/23/2012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6C8E7B-CBF0-46A5-B8B5-7B95CC922C01}" type="slidenum">
              <a:rPr lang="en-US" smtClean="0"/>
              <a:pPr/>
              <a:t>‹#›</a:t>
            </a:fld>
            <a:endParaRPr lang="en-US"/>
          </a:p>
        </p:txBody>
      </p:sp>
    </p:spTree>
    <p:extLst>
      <p:ext uri="{BB962C8B-B14F-4D97-AF65-F5344CB8AC3E}">
        <p14:creationId xmlns:p14="http://schemas.microsoft.com/office/powerpoint/2010/main" val="56919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2D904B8-B403-46D3-937B-93ACB26F8C25}" type="datetimeFigureOut">
              <a:rPr lang="en-US" smtClean="0"/>
              <a:pPr/>
              <a:t>4/23/2012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26C8E7B-CBF0-46A5-B8B5-7B95CC922C01}" type="slidenum">
              <a:rPr lang="en-US" smtClean="0"/>
              <a:pPr/>
              <a:t>‹#›</a:t>
            </a:fld>
            <a:endParaRPr lang="en-US"/>
          </a:p>
        </p:txBody>
      </p:sp>
    </p:spTree>
    <p:extLst>
      <p:ext uri="{BB962C8B-B14F-4D97-AF65-F5344CB8AC3E}">
        <p14:creationId xmlns:p14="http://schemas.microsoft.com/office/powerpoint/2010/main" val="54512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61BEF0D-F0BB-DE4B-95CE-6DB70DBA9567}" type="datetimeFigureOut">
              <a:rPr lang="en-US" smtClean="0"/>
              <a:pPr/>
              <a:t>4/23/2012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33623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2D904B8-B403-46D3-937B-93ACB26F8C25}" type="datetimeFigureOut">
              <a:rPr lang="en-US" smtClean="0"/>
              <a:pPr/>
              <a:t>4/23/2012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26C8E7B-CBF0-46A5-B8B5-7B95CC922C01}" type="slidenum">
              <a:rPr lang="en-US" smtClean="0"/>
              <a:pPr/>
              <a:t>‹#›</a:t>
            </a:fld>
            <a:endParaRPr lang="en-US"/>
          </a:p>
        </p:txBody>
      </p:sp>
    </p:spTree>
    <p:extLst>
      <p:ext uri="{BB962C8B-B14F-4D97-AF65-F5344CB8AC3E}">
        <p14:creationId xmlns:p14="http://schemas.microsoft.com/office/powerpoint/2010/main" val="48397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2D904B8-B403-46D3-937B-93ACB26F8C25}" type="datetimeFigureOut">
              <a:rPr lang="en-US" smtClean="0"/>
              <a:pPr/>
              <a:t>4/23/2012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6C8E7B-CBF0-46A5-B8B5-7B95CC922C01}" type="slidenum">
              <a:rPr lang="en-US" smtClean="0"/>
              <a:pPr/>
              <a:t>‹#›</a:t>
            </a:fld>
            <a:endParaRPr lang="en-US"/>
          </a:p>
        </p:txBody>
      </p:sp>
    </p:spTree>
    <p:extLst>
      <p:ext uri="{BB962C8B-B14F-4D97-AF65-F5344CB8AC3E}">
        <p14:creationId xmlns:p14="http://schemas.microsoft.com/office/powerpoint/2010/main" val="236927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2D904B8-B403-46D3-937B-93ACB26F8C25}" type="datetimeFigureOut">
              <a:rPr lang="en-US" smtClean="0"/>
              <a:pPr/>
              <a:t>4/23/2012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6C8E7B-CBF0-46A5-B8B5-7B95CC922C01}" type="slidenum">
              <a:rPr lang="en-US" smtClean="0"/>
              <a:pPr/>
              <a:t>‹#›</a:t>
            </a:fld>
            <a:endParaRPr lang="en-US"/>
          </a:p>
        </p:txBody>
      </p:sp>
    </p:spTree>
    <p:extLst>
      <p:ext uri="{BB962C8B-B14F-4D97-AF65-F5344CB8AC3E}">
        <p14:creationId xmlns:p14="http://schemas.microsoft.com/office/powerpoint/2010/main" val="285235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19200" y="13716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12954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2D904B8-B403-46D3-937B-93ACB26F8C25}" type="datetimeFigureOut">
              <a:rPr lang="en-US" smtClean="0"/>
              <a:pPr/>
              <a:t>4/23/2012</a:t>
            </a:fld>
            <a:endParaRPr lang="en-US"/>
          </a:p>
        </p:txBody>
      </p:sp>
      <p:sp>
        <p:nvSpPr>
          <p:cNvPr id="1032" name="Rectangle 8"/>
          <p:cNvSpPr>
            <a:spLocks noGrp="1" noChangeArrowheads="1"/>
          </p:cNvSpPr>
          <p:nvPr>
            <p:ph type="ftr" sz="quarter" idx="3"/>
          </p:nvPr>
        </p:nvSpPr>
        <p:spPr bwMode="auto">
          <a:xfrm>
            <a:off x="36957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3" name="Rectangle 9"/>
          <p:cNvSpPr>
            <a:spLocks noGrp="1" noChangeArrowheads="1"/>
          </p:cNvSpPr>
          <p:nvPr>
            <p:ph type="sldNum" sz="quarter" idx="4"/>
          </p:nvPr>
        </p:nvSpPr>
        <p:spPr bwMode="auto">
          <a:xfrm>
            <a:off x="6858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26C8E7B-CBF0-46A5-B8B5-7B95CC922C01}"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cs typeface="Arial" charset="0"/>
        </a:defRPr>
      </a:lvl2pPr>
      <a:lvl3pPr algn="l" rtl="0" eaLnBrk="1" fontAlgn="base" hangingPunct="1">
        <a:spcBef>
          <a:spcPct val="0"/>
        </a:spcBef>
        <a:spcAft>
          <a:spcPct val="0"/>
        </a:spcAft>
        <a:defRPr sz="3200">
          <a:solidFill>
            <a:schemeClr val="tx2"/>
          </a:solidFill>
          <a:latin typeface="Arial" charset="0"/>
          <a:cs typeface="Arial" charset="0"/>
        </a:defRPr>
      </a:lvl3pPr>
      <a:lvl4pPr algn="l" rtl="0" eaLnBrk="1" fontAlgn="base" hangingPunct="1">
        <a:spcBef>
          <a:spcPct val="0"/>
        </a:spcBef>
        <a:spcAft>
          <a:spcPct val="0"/>
        </a:spcAft>
        <a:defRPr sz="3200">
          <a:solidFill>
            <a:schemeClr val="tx2"/>
          </a:solidFill>
          <a:latin typeface="Arial" charset="0"/>
          <a:cs typeface="Arial" charset="0"/>
        </a:defRPr>
      </a:lvl4pPr>
      <a:lvl5pPr algn="l" rtl="0" eaLnBrk="1" fontAlgn="base" hangingPunct="1">
        <a:spcBef>
          <a:spcPct val="0"/>
        </a:spcBef>
        <a:spcAft>
          <a:spcPct val="0"/>
        </a:spcAft>
        <a:defRPr sz="3200">
          <a:solidFill>
            <a:schemeClr val="tx2"/>
          </a:solidFill>
          <a:latin typeface="Arial" charset="0"/>
          <a:cs typeface="Arial" charset="0"/>
        </a:defRPr>
      </a:lvl5pPr>
      <a:lvl6pPr marL="457200" algn="l" rtl="0" eaLnBrk="1" fontAlgn="base" hangingPunct="1">
        <a:spcBef>
          <a:spcPct val="0"/>
        </a:spcBef>
        <a:spcAft>
          <a:spcPct val="0"/>
        </a:spcAft>
        <a:defRPr sz="3200">
          <a:solidFill>
            <a:schemeClr val="tx2"/>
          </a:solidFill>
          <a:latin typeface="Arial" charset="0"/>
          <a:cs typeface="Arial" charset="0"/>
        </a:defRPr>
      </a:lvl6pPr>
      <a:lvl7pPr marL="914400" algn="l" rtl="0" eaLnBrk="1" fontAlgn="base" hangingPunct="1">
        <a:spcBef>
          <a:spcPct val="0"/>
        </a:spcBef>
        <a:spcAft>
          <a:spcPct val="0"/>
        </a:spcAft>
        <a:defRPr sz="3200">
          <a:solidFill>
            <a:schemeClr val="tx2"/>
          </a:solidFill>
          <a:latin typeface="Arial" charset="0"/>
          <a:cs typeface="Arial" charset="0"/>
        </a:defRPr>
      </a:lvl7pPr>
      <a:lvl8pPr marL="1371600" algn="l" rtl="0" eaLnBrk="1" fontAlgn="base" hangingPunct="1">
        <a:spcBef>
          <a:spcPct val="0"/>
        </a:spcBef>
        <a:spcAft>
          <a:spcPct val="0"/>
        </a:spcAft>
        <a:defRPr sz="3200">
          <a:solidFill>
            <a:schemeClr val="tx2"/>
          </a:solidFill>
          <a:latin typeface="Arial" charset="0"/>
          <a:cs typeface="Arial" charset="0"/>
        </a:defRPr>
      </a:lvl8pPr>
      <a:lvl9pPr marL="1828800" algn="l" rtl="0" eaLnBrk="1" fontAlgn="base" hangingPunct="1">
        <a:spcBef>
          <a:spcPct val="0"/>
        </a:spcBef>
        <a:spcAft>
          <a:spcPct val="0"/>
        </a:spcAft>
        <a:defRPr sz="32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n.wikipedia.org/wiki/File:SaddlePE.PNG"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ekginterpretation.com/library/acute-pulmonary-embolis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Saddle%20thromboembolus.jpg" TargetMode="Externa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uptodate.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commons.wikimedia.org/wiki/File:Diagram_of_the_human_heart_(cropped).svg" TargetMode="External"/><Relationship Id="rId3" Type="http://schemas.openxmlformats.org/officeDocument/2006/relationships/hyperlink" Target="http://faculty.alverno.edu/bowneps/hemostasis/h19.htm" TargetMode="External"/><Relationship Id="rId7" Type="http://schemas.openxmlformats.org/officeDocument/2006/relationships/hyperlink" Target="http://en.wikipedia.org/wiki/File:Saddle%20thromboembolus.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en.wikipedia.org/wiki/File:SaddlePE.PNG" TargetMode="External"/><Relationship Id="rId5" Type="http://schemas.openxmlformats.org/officeDocument/2006/relationships/hyperlink" Target="http://www.ekginterpretation.com/library/acute-pulmonary-embolism/" TargetMode="External"/><Relationship Id="rId4" Type="http://schemas.openxmlformats.org/officeDocument/2006/relationships/hyperlink" Target="http://www.clker.com/clipart28685.htm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w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905000"/>
            <a:ext cx="6248400" cy="990600"/>
          </a:xfrm>
        </p:spPr>
        <p:txBody>
          <a:bodyPr>
            <a:noAutofit/>
          </a:bodyPr>
          <a:lstStyle/>
          <a:p>
            <a:r>
              <a:rPr lang="en-US" dirty="0" smtClean="0"/>
              <a:t>Pulmonary</a:t>
            </a:r>
            <a:r>
              <a:rPr lang="en-US" dirty="0"/>
              <a:t> </a:t>
            </a:r>
            <a:r>
              <a:rPr lang="en-US" dirty="0" smtClean="0"/>
              <a:t>Embolism: </a:t>
            </a:r>
            <a:br>
              <a:rPr lang="en-US" dirty="0" smtClean="0"/>
            </a:br>
            <a:r>
              <a:rPr lang="en-US" dirty="0" smtClean="0"/>
              <a:t>        Stop the Block			</a:t>
            </a:r>
            <a:endParaRPr lang="en-US" dirty="0"/>
          </a:p>
        </p:txBody>
      </p:sp>
      <p:sp>
        <p:nvSpPr>
          <p:cNvPr id="3" name="Subtitle 2"/>
          <p:cNvSpPr>
            <a:spLocks noGrp="1"/>
          </p:cNvSpPr>
          <p:nvPr>
            <p:ph type="subTitle" idx="1"/>
          </p:nvPr>
        </p:nvSpPr>
        <p:spPr>
          <a:xfrm>
            <a:off x="4876800" y="5334000"/>
            <a:ext cx="4267200" cy="1371600"/>
          </a:xfrm>
        </p:spPr>
        <p:txBody>
          <a:bodyPr>
            <a:normAutofit fontScale="70000" lnSpcReduction="20000"/>
          </a:bodyPr>
          <a:lstStyle/>
          <a:p>
            <a:r>
              <a:rPr lang="en-US" dirty="0" err="1" smtClean="0"/>
              <a:t>Ronael</a:t>
            </a:r>
            <a:r>
              <a:rPr lang="en-US" dirty="0" smtClean="0"/>
              <a:t> Schneeberger, RN, BSN</a:t>
            </a:r>
          </a:p>
          <a:p>
            <a:r>
              <a:rPr lang="en-US" dirty="0" smtClean="0"/>
              <a:t>MSN Student Spring 2012</a:t>
            </a:r>
          </a:p>
          <a:p>
            <a:r>
              <a:rPr lang="en-US" dirty="0" smtClean="0"/>
              <a:t>MSN621 – </a:t>
            </a:r>
            <a:r>
              <a:rPr lang="en-US" dirty="0" err="1" smtClean="0"/>
              <a:t>Alverno</a:t>
            </a:r>
            <a:r>
              <a:rPr lang="en-US" dirty="0" smtClean="0"/>
              <a:t> College</a:t>
            </a:r>
          </a:p>
          <a:p>
            <a:r>
              <a:rPr lang="en-US" dirty="0" smtClean="0"/>
              <a:t>Ronael.Schneeberger@alverno.edu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Our Patient in the ED Adds: </a:t>
            </a:r>
            <a:endParaRPr lang="en-US" dirty="0"/>
          </a:p>
        </p:txBody>
      </p:sp>
      <p:sp>
        <p:nvSpPr>
          <p:cNvPr id="3" name="Content Placeholder 2"/>
          <p:cNvSpPr>
            <a:spLocks noGrp="1"/>
          </p:cNvSpPr>
          <p:nvPr>
            <p:ph idx="1"/>
          </p:nvPr>
        </p:nvSpPr>
        <p:spPr/>
        <p:txBody>
          <a:bodyPr/>
          <a:lstStyle/>
          <a:p>
            <a:pPr>
              <a:buFont typeface="Courier New" pitchFamily="49" charset="0"/>
              <a:buChar char="o"/>
            </a:pPr>
            <a:r>
              <a:rPr lang="en-US" sz="2400" dirty="0" smtClean="0"/>
              <a:t>She has had shortness </a:t>
            </a:r>
            <a:r>
              <a:rPr lang="en-US" sz="2400" dirty="0"/>
              <a:t>of breath with activity for the last 6 weeks. </a:t>
            </a:r>
            <a:endParaRPr lang="en-US" sz="2400" dirty="0" smtClean="0"/>
          </a:p>
          <a:p>
            <a:pPr>
              <a:buFont typeface="Courier New" pitchFamily="49" charset="0"/>
              <a:buChar char="o"/>
            </a:pPr>
            <a:endParaRPr lang="en-US" sz="2400" dirty="0" smtClean="0"/>
          </a:p>
          <a:p>
            <a:pPr>
              <a:buFont typeface="Courier New" pitchFamily="49" charset="0"/>
              <a:buChar char="o"/>
            </a:pPr>
            <a:r>
              <a:rPr lang="en-US" sz="2400" dirty="0" smtClean="0"/>
              <a:t>You have now checked her vitals: Blood Pressure is 90/45, Temperature is 98.8, Pulse is 130, Respiratory rate 24, and pulse ox 92%.</a:t>
            </a:r>
          </a:p>
          <a:p>
            <a:pPr>
              <a:buFont typeface="Courier New" pitchFamily="49" charset="0"/>
              <a:buChar char="o"/>
            </a:pPr>
            <a:endParaRPr lang="en-US" sz="2400" dirty="0" smtClean="0"/>
          </a:p>
          <a:p>
            <a:pPr>
              <a:buFont typeface="Courier New" pitchFamily="49" charset="0"/>
              <a:buChar char="o"/>
            </a:pPr>
            <a:r>
              <a:rPr lang="en-US" sz="2400" dirty="0" smtClean="0"/>
              <a:t>And remember </a:t>
            </a:r>
            <a:r>
              <a:rPr lang="en-US" sz="2400" dirty="0"/>
              <a:t>today </a:t>
            </a:r>
            <a:r>
              <a:rPr lang="en-US" sz="2400" dirty="0" smtClean="0"/>
              <a:t>she presents </a:t>
            </a:r>
            <a:r>
              <a:rPr lang="en-US" sz="2400" dirty="0"/>
              <a:t>with complaints of a non-productive cough,  episodes of difficulty breathing the last couple of days, and a feeling of her chest burning with cough. </a:t>
            </a:r>
          </a:p>
          <a:p>
            <a:endParaRPr lang="en-US" dirty="0"/>
          </a:p>
        </p:txBody>
      </p:sp>
    </p:spTree>
    <p:extLst>
      <p:ext uri="{BB962C8B-B14F-4D97-AF65-F5344CB8AC3E}">
        <p14:creationId xmlns:p14="http://schemas.microsoft.com/office/powerpoint/2010/main" val="2497831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PE</a:t>
            </a:r>
          </a:p>
        </p:txBody>
      </p:sp>
      <p:sp>
        <p:nvSpPr>
          <p:cNvPr id="8" name="Content Placeholder 2"/>
          <p:cNvSpPr>
            <a:spLocks noGrp="1"/>
          </p:cNvSpPr>
          <p:nvPr>
            <p:ph idx="1"/>
          </p:nvPr>
        </p:nvSpPr>
        <p:spPr>
          <a:xfrm>
            <a:off x="914400" y="1371600"/>
            <a:ext cx="8229600" cy="1143000"/>
          </a:xfrm>
        </p:spPr>
        <p:txBody>
          <a:bodyPr>
            <a:normAutofit fontScale="62500" lnSpcReduction="20000"/>
          </a:bodyPr>
          <a:lstStyle/>
          <a:p>
            <a:pPr marL="0" indent="0">
              <a:buNone/>
            </a:pPr>
            <a:r>
              <a:rPr lang="en-US" dirty="0"/>
              <a:t>Embolism in the lung will cut off blood flow beyond the point where it is lodged. This stops the normal exchange of oxygen and carbon dioxide in the affected </a:t>
            </a:r>
            <a:r>
              <a:rPr lang="en-US" dirty="0" smtClean="0"/>
              <a:t>artery. The heart is now also pumping against a blocked vessel. What signs and symptoms might a patient present with if they have a PE?</a:t>
            </a:r>
            <a:endParaRPr lang="en-US" dirty="0"/>
          </a:p>
        </p:txBody>
      </p:sp>
      <p:sp>
        <p:nvSpPr>
          <p:cNvPr id="5" name="Rectangle 4"/>
          <p:cNvSpPr/>
          <p:nvPr/>
        </p:nvSpPr>
        <p:spPr>
          <a:xfrm>
            <a:off x="6437841" y="4605470"/>
            <a:ext cx="2532404" cy="2050280"/>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Low Oxygen Saturation</a:t>
            </a:r>
          </a:p>
          <a:p>
            <a:pPr algn="ctr"/>
            <a:endParaRPr lang="en-US" sz="1400" dirty="0" smtClean="0"/>
          </a:p>
          <a:p>
            <a:pPr algn="ctr"/>
            <a:r>
              <a:rPr lang="en-US" sz="1400" dirty="0" smtClean="0"/>
              <a:t>Right! Due to impaired gas exchange. Remember normal exchange of oxygen and carbon dioxide is stopped due to the embolism.</a:t>
            </a:r>
            <a:endParaRPr lang="en-US" sz="1400" dirty="0"/>
          </a:p>
        </p:txBody>
      </p:sp>
      <p:sp>
        <p:nvSpPr>
          <p:cNvPr id="6" name="Rectangle 5"/>
          <p:cNvSpPr/>
          <p:nvPr/>
        </p:nvSpPr>
        <p:spPr>
          <a:xfrm>
            <a:off x="3652624" y="4605470"/>
            <a:ext cx="2514600" cy="2021794"/>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Decreased Pulse</a:t>
            </a:r>
          </a:p>
          <a:p>
            <a:pPr algn="ctr"/>
            <a:endParaRPr lang="en-US" sz="1400" dirty="0" smtClean="0"/>
          </a:p>
          <a:p>
            <a:pPr algn="ctr"/>
            <a:r>
              <a:rPr lang="en-US" sz="1400" dirty="0" smtClean="0"/>
              <a:t>Try again. Pulse increases. Not enough O2 is being delivered and your heart is working harder pumping against a blocked vessel.</a:t>
            </a:r>
            <a:endParaRPr lang="en-US" sz="1400" dirty="0"/>
          </a:p>
        </p:txBody>
      </p:sp>
      <p:sp>
        <p:nvSpPr>
          <p:cNvPr id="7" name="Rectangle 6"/>
          <p:cNvSpPr/>
          <p:nvPr/>
        </p:nvSpPr>
        <p:spPr>
          <a:xfrm>
            <a:off x="3661526" y="2397096"/>
            <a:ext cx="2514600" cy="2054195"/>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t>
            </a:r>
            <a:r>
              <a:rPr lang="en-US" sz="1600" dirty="0" smtClean="0"/>
              <a:t>ough</a:t>
            </a:r>
          </a:p>
          <a:p>
            <a:pPr algn="ctr"/>
            <a:endParaRPr lang="en-US" sz="2400" dirty="0"/>
          </a:p>
          <a:p>
            <a:pPr algn="ctr"/>
            <a:r>
              <a:rPr lang="en-US" sz="1400" dirty="0" smtClean="0"/>
              <a:t>Right! Bronchoconstriction in the lung due to impaired pulmonary blood flow may cause this.</a:t>
            </a:r>
            <a:endParaRPr lang="en-US" sz="1400" dirty="0"/>
          </a:p>
        </p:txBody>
      </p:sp>
      <p:sp>
        <p:nvSpPr>
          <p:cNvPr id="9" name="Rectangle 8"/>
          <p:cNvSpPr/>
          <p:nvPr/>
        </p:nvSpPr>
        <p:spPr>
          <a:xfrm>
            <a:off x="6455645" y="2397096"/>
            <a:ext cx="2514600" cy="2054195"/>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Normal Breathing </a:t>
            </a:r>
          </a:p>
          <a:p>
            <a:pPr algn="ctr"/>
            <a:endParaRPr lang="en-US" sz="1400" dirty="0" smtClean="0"/>
          </a:p>
          <a:p>
            <a:pPr algn="ctr"/>
            <a:r>
              <a:rPr lang="en-US" sz="1400" dirty="0" smtClean="0"/>
              <a:t>Try again. Let us think about this. If air exchange is impaired due a blockage you may have shortness of breath (dyspnea).</a:t>
            </a:r>
            <a:endParaRPr lang="en-US" sz="1400" dirty="0"/>
          </a:p>
        </p:txBody>
      </p:sp>
      <p:sp>
        <p:nvSpPr>
          <p:cNvPr id="10" name="Rectangle 9"/>
          <p:cNvSpPr/>
          <p:nvPr/>
        </p:nvSpPr>
        <p:spPr>
          <a:xfrm>
            <a:off x="867408" y="2397096"/>
            <a:ext cx="2514600" cy="2054193"/>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Chest Pain</a:t>
            </a:r>
          </a:p>
          <a:p>
            <a:pPr algn="ctr"/>
            <a:endParaRPr lang="en-US" sz="2400" dirty="0"/>
          </a:p>
          <a:p>
            <a:pPr algn="ctr"/>
            <a:r>
              <a:rPr lang="en-US" sz="1400" dirty="0" smtClean="0"/>
              <a:t>Right! A </a:t>
            </a:r>
            <a:r>
              <a:rPr lang="en-US" sz="1400" dirty="0"/>
              <a:t>blood clot becomes lodged in </a:t>
            </a:r>
            <a:r>
              <a:rPr lang="en-US" sz="1400" dirty="0" smtClean="0"/>
              <a:t>the pulmonary </a:t>
            </a:r>
            <a:r>
              <a:rPr lang="en-US" sz="1400" dirty="0"/>
              <a:t>artery, blocking blood flow to lung </a:t>
            </a:r>
            <a:r>
              <a:rPr lang="en-US" sz="1400" dirty="0" smtClean="0"/>
              <a:t>tissue causing chest discomfort.</a:t>
            </a:r>
            <a:endParaRPr lang="en-US" sz="1400" dirty="0"/>
          </a:p>
        </p:txBody>
      </p:sp>
      <p:sp>
        <p:nvSpPr>
          <p:cNvPr id="11" name="Rectangle 10"/>
          <p:cNvSpPr/>
          <p:nvPr/>
        </p:nvSpPr>
        <p:spPr>
          <a:xfrm>
            <a:off x="867408" y="4605470"/>
            <a:ext cx="2514600" cy="2054193"/>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Hypertension</a:t>
            </a:r>
          </a:p>
          <a:p>
            <a:pPr algn="ctr"/>
            <a:endParaRPr lang="en-US" sz="2400" dirty="0"/>
          </a:p>
          <a:p>
            <a:pPr algn="ctr"/>
            <a:r>
              <a:rPr lang="en-US" sz="1400" dirty="0" smtClean="0"/>
              <a:t>Oops! The patient may have hypotension </a:t>
            </a:r>
            <a:r>
              <a:rPr lang="en-US" sz="1400" dirty="0"/>
              <a:t>not hypertension. </a:t>
            </a:r>
            <a:r>
              <a:rPr lang="en-US" sz="1400" dirty="0" smtClean="0"/>
              <a:t>The clot blocks </a:t>
            </a:r>
            <a:r>
              <a:rPr lang="en-US" sz="1400" dirty="0"/>
              <a:t>the outflow of blood from the right side of the heart to the </a:t>
            </a:r>
            <a:r>
              <a:rPr lang="en-US" sz="1400" dirty="0" smtClean="0"/>
              <a:t>lungs</a:t>
            </a:r>
            <a:r>
              <a:rPr lang="en-US" sz="1400" dirty="0"/>
              <a:t> </a:t>
            </a:r>
            <a:r>
              <a:rPr lang="en-US" sz="1400" dirty="0" smtClean="0"/>
              <a:t>leading to hypotension.</a:t>
            </a:r>
            <a:endParaRPr lang="en-US" sz="1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Patients Always Have Signs/Symptoms of PE?</a:t>
            </a:r>
            <a:endParaRPr lang="en-US" dirty="0"/>
          </a:p>
        </p:txBody>
      </p:sp>
      <p:sp>
        <p:nvSpPr>
          <p:cNvPr id="3" name="Content Placeholder 2"/>
          <p:cNvSpPr>
            <a:spLocks noGrp="1"/>
          </p:cNvSpPr>
          <p:nvPr>
            <p:ph idx="1"/>
          </p:nvPr>
        </p:nvSpPr>
        <p:spPr/>
        <p:txBody>
          <a:bodyPr/>
          <a:lstStyle/>
          <a:p>
            <a:pPr>
              <a:buFont typeface="Courier New" pitchFamily="49" charset="0"/>
              <a:buChar char="o"/>
            </a:pPr>
            <a:r>
              <a:rPr lang="en-US" sz="2400" dirty="0" smtClean="0"/>
              <a:t>The situation used in this tutorial is an ideal situation. </a:t>
            </a:r>
          </a:p>
          <a:p>
            <a:pPr>
              <a:buFont typeface="Courier New" pitchFamily="49" charset="0"/>
              <a:buChar char="o"/>
            </a:pPr>
            <a:endParaRPr lang="en-US" sz="2400" dirty="0" smtClean="0"/>
          </a:p>
          <a:p>
            <a:pPr marL="0" indent="0">
              <a:buNone/>
            </a:pPr>
            <a:endParaRPr lang="en-US" sz="2400" dirty="0"/>
          </a:p>
          <a:p>
            <a:pPr>
              <a:buFont typeface="Courier New" pitchFamily="49" charset="0"/>
              <a:buChar char="o"/>
            </a:pPr>
            <a:r>
              <a:rPr lang="en-US" sz="2400" dirty="0" smtClean="0"/>
              <a:t>Pulmonary embolism is frequently                   </a:t>
            </a:r>
            <a:r>
              <a:rPr lang="en-US" sz="2400" dirty="0"/>
              <a:t>asymptomatic </a:t>
            </a:r>
            <a:r>
              <a:rPr lang="en-US" sz="2400" dirty="0" smtClean="0"/>
              <a:t>(Thompson &amp; Hales 2011). </a:t>
            </a:r>
          </a:p>
          <a:p>
            <a:pPr marL="0" indent="0">
              <a:buNone/>
            </a:pPr>
            <a:endParaRPr lang="en-US" sz="2400" dirty="0" smtClean="0"/>
          </a:p>
          <a:p>
            <a:pPr marL="0" indent="0">
              <a:buNone/>
            </a:pPr>
            <a:endParaRPr lang="en-US" sz="2400" dirty="0" smtClean="0"/>
          </a:p>
          <a:p>
            <a:pPr>
              <a:buFont typeface="Courier New" pitchFamily="49" charset="0"/>
              <a:buChar char="o"/>
            </a:pPr>
            <a:r>
              <a:rPr lang="en-US" sz="2400" dirty="0" smtClean="0"/>
              <a:t>Approximately </a:t>
            </a:r>
            <a:r>
              <a:rPr lang="en-US" sz="2400" dirty="0"/>
              <a:t>one third of patients with deep venous thrombosis have silent pulmonary </a:t>
            </a:r>
            <a:r>
              <a:rPr lang="en-US" sz="2400" dirty="0" smtClean="0"/>
              <a:t>embolism (Stein, et al 2010).</a:t>
            </a:r>
            <a:endParaRPr lang="en-US" sz="2400" dirty="0"/>
          </a:p>
        </p:txBody>
      </p:sp>
      <p:pic>
        <p:nvPicPr>
          <p:cNvPr id="1027" name="Picture 3" descr="C:\Users\Home\AppData\Local\Microsoft\Windows\Temporary Internet Files\Content.IE5\0EOKZ3SY\MP9004305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057400"/>
            <a:ext cx="1524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62800" y="6324751"/>
            <a:ext cx="1614157" cy="307777"/>
          </a:xfrm>
          <a:prstGeom prst="rect">
            <a:avLst/>
          </a:prstGeom>
          <a:noFill/>
        </p:spPr>
        <p:txBody>
          <a:bodyPr wrap="square" rtlCol="0">
            <a:spAutoFit/>
          </a:bodyPr>
          <a:lstStyle/>
          <a:p>
            <a:r>
              <a:rPr lang="en-US" sz="1400" dirty="0" smtClean="0"/>
              <a:t>Microsoft Clip Art</a:t>
            </a:r>
            <a:endParaRPr lang="en-US" sz="1400" dirty="0"/>
          </a:p>
        </p:txBody>
      </p:sp>
    </p:spTree>
    <p:extLst>
      <p:ext uri="{BB962C8B-B14F-4D97-AF65-F5344CB8AC3E}">
        <p14:creationId xmlns:p14="http://schemas.microsoft.com/office/powerpoint/2010/main" val="2813340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Tests Used in Diagnosis</a:t>
            </a:r>
            <a:endParaRPr lang="en-US" dirty="0"/>
          </a:p>
        </p:txBody>
      </p:sp>
      <p:sp>
        <p:nvSpPr>
          <p:cNvPr id="3" name="Content Placeholder 2"/>
          <p:cNvSpPr>
            <a:spLocks noGrp="1"/>
          </p:cNvSpPr>
          <p:nvPr>
            <p:ph idx="1"/>
          </p:nvPr>
        </p:nvSpPr>
        <p:spPr>
          <a:xfrm>
            <a:off x="1066800" y="1371600"/>
            <a:ext cx="8153400" cy="5029200"/>
          </a:xfrm>
        </p:spPr>
        <p:txBody>
          <a:bodyPr>
            <a:noAutofit/>
          </a:bodyPr>
          <a:lstStyle/>
          <a:p>
            <a:pPr marL="0" indent="0">
              <a:buNone/>
            </a:pPr>
            <a:r>
              <a:rPr lang="en-US" sz="2400" u="sng" dirty="0" smtClean="0">
                <a:hlinkClick r:id="rId3" action="ppaction://hlinksldjump" tooltip="D-dimer is a small protein fragment present in the blood after a blood clot is degraded by fibrinolysis. This can be tested by blood sample. If it is elevated thrombosis must be ruled out."/>
              </a:rPr>
              <a:t>D-dimer</a:t>
            </a:r>
            <a:r>
              <a:rPr lang="en-US" sz="2400" dirty="0" smtClean="0"/>
              <a:t> – If this test is negative not likely a PE. If positive you must evaluate further for PE, but it may be elevated due to many other reasons.</a:t>
            </a:r>
          </a:p>
          <a:p>
            <a:pPr marL="0" indent="0">
              <a:buNone/>
            </a:pPr>
            <a:endParaRPr lang="en-US" sz="2400" dirty="0" smtClean="0"/>
          </a:p>
          <a:p>
            <a:pPr marL="0" indent="0">
              <a:buNone/>
            </a:pPr>
            <a:r>
              <a:rPr lang="en-US" sz="2400" u="sng" dirty="0" smtClean="0"/>
              <a:t>Chest X-ray</a:t>
            </a:r>
            <a:r>
              <a:rPr lang="en-US" sz="2400" dirty="0" smtClean="0"/>
              <a:t> – May show </a:t>
            </a:r>
            <a:r>
              <a:rPr lang="en-US" sz="2400" dirty="0" err="1" smtClean="0">
                <a:hlinkClick r:id="rId3" action="ppaction://hlinksldjump" tooltip="enlarged heart"/>
              </a:rPr>
              <a:t>cardiomegaly</a:t>
            </a:r>
            <a:r>
              <a:rPr lang="en-US" sz="2400" dirty="0" smtClean="0"/>
              <a:t>, which is the most common chest radiographic abnormality associated with acute pulmonary embolism (Elliott et al. 2000).</a:t>
            </a:r>
          </a:p>
          <a:p>
            <a:pPr marL="0" indent="0">
              <a:buNone/>
            </a:pPr>
            <a:endParaRPr lang="en-US" sz="2400" u="sng" dirty="0" smtClean="0"/>
          </a:p>
          <a:p>
            <a:pPr marL="0" indent="0">
              <a:buNone/>
            </a:pPr>
            <a:r>
              <a:rPr lang="en-US" sz="2400" u="sng" dirty="0" smtClean="0"/>
              <a:t>Chest CT</a:t>
            </a:r>
            <a:r>
              <a:rPr lang="en-US" sz="2400" dirty="0" smtClean="0"/>
              <a:t> – Will show the blockage by the emboli. This is main tool used in diagnosing. Click </a:t>
            </a:r>
            <a:r>
              <a:rPr lang="en-US" sz="2400" dirty="0" smtClean="0">
                <a:hlinkClick r:id="rId4"/>
              </a:rPr>
              <a:t>here</a:t>
            </a:r>
            <a:r>
              <a:rPr lang="en-US" sz="2400" dirty="0" smtClean="0"/>
              <a:t> to see CT example </a:t>
            </a:r>
            <a:r>
              <a:rPr lang="en-US" sz="2400" dirty="0"/>
              <a:t>(Thompson </a:t>
            </a:r>
            <a:r>
              <a:rPr lang="en-US" sz="2400" dirty="0" smtClean="0"/>
              <a:t>&amp; Hales </a:t>
            </a:r>
            <a:r>
              <a:rPr lang="en-US" sz="2400" dirty="0"/>
              <a:t>2011</a:t>
            </a:r>
            <a:r>
              <a:rPr lang="en-US" sz="2400" dirty="0" smtClean="0"/>
              <a:t>).</a:t>
            </a:r>
          </a:p>
          <a:p>
            <a:pPr marL="0" indent="0">
              <a:buNone/>
            </a:pPr>
            <a:endParaRPr lang="en-US" sz="2400" dirty="0"/>
          </a:p>
          <a:p>
            <a:pPr marL="0" indent="0">
              <a:buNone/>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Tests You May See</a:t>
            </a:r>
            <a:endParaRPr lang="en-US" dirty="0"/>
          </a:p>
        </p:txBody>
      </p:sp>
      <p:sp>
        <p:nvSpPr>
          <p:cNvPr id="3" name="Content Placeholder 2"/>
          <p:cNvSpPr>
            <a:spLocks noGrp="1"/>
          </p:cNvSpPr>
          <p:nvPr>
            <p:ph idx="1"/>
          </p:nvPr>
        </p:nvSpPr>
        <p:spPr>
          <a:xfrm>
            <a:off x="1219200" y="1295400"/>
            <a:ext cx="7772400" cy="4800600"/>
          </a:xfrm>
        </p:spPr>
        <p:txBody>
          <a:bodyPr/>
          <a:lstStyle/>
          <a:p>
            <a:pPr marL="0" indent="0">
              <a:buNone/>
            </a:pPr>
            <a:r>
              <a:rPr lang="en-US" sz="2200" u="sng" dirty="0" smtClean="0"/>
              <a:t>EKG</a:t>
            </a:r>
            <a:r>
              <a:rPr lang="en-US" sz="2200" dirty="0" smtClean="0"/>
              <a:t> – May show signs of right side heart strain or sinus tachycardia. This is mainly used to rule out myocardial infarction and is not a specific test (Thompson &amp; Hales 2011). Click </a:t>
            </a:r>
            <a:r>
              <a:rPr lang="en-US" sz="2200" dirty="0" smtClean="0">
                <a:hlinkClick r:id="rId2"/>
              </a:rPr>
              <a:t>here</a:t>
            </a:r>
            <a:r>
              <a:rPr lang="en-US" sz="2200" dirty="0" smtClean="0"/>
              <a:t> to see EKG example.</a:t>
            </a:r>
          </a:p>
          <a:p>
            <a:pPr marL="0" indent="0">
              <a:buNone/>
            </a:pPr>
            <a:endParaRPr lang="en-US" sz="2200" dirty="0" smtClean="0"/>
          </a:p>
          <a:p>
            <a:pPr marL="0" indent="0">
              <a:buNone/>
            </a:pPr>
            <a:r>
              <a:rPr lang="en-US" sz="2200" u="sng" dirty="0" smtClean="0"/>
              <a:t>Pulmonary Angiography</a:t>
            </a:r>
            <a:r>
              <a:rPr lang="en-US" sz="2200" dirty="0" smtClean="0"/>
              <a:t> – “gold standard” However, not used often in practice due to being so invasive (</a:t>
            </a:r>
            <a:r>
              <a:rPr lang="en-US" sz="2200" dirty="0" err="1" smtClean="0"/>
              <a:t>Porth</a:t>
            </a:r>
            <a:r>
              <a:rPr lang="en-US" sz="2200" dirty="0" smtClean="0"/>
              <a:t> &amp;</a:t>
            </a:r>
            <a:r>
              <a:rPr lang="en-US" sz="2200" dirty="0" err="1" smtClean="0"/>
              <a:t>Matfin</a:t>
            </a:r>
            <a:r>
              <a:rPr lang="en-US" sz="2200" dirty="0" smtClean="0"/>
              <a:t> 2009).</a:t>
            </a:r>
          </a:p>
          <a:p>
            <a:pPr marL="0" indent="0">
              <a:buNone/>
            </a:pPr>
            <a:endParaRPr lang="en-US" sz="2200" dirty="0" smtClean="0"/>
          </a:p>
          <a:p>
            <a:pPr marL="0" indent="0">
              <a:buNone/>
            </a:pPr>
            <a:r>
              <a:rPr lang="en-US" sz="2200" u="sng" dirty="0" smtClean="0"/>
              <a:t>Blood Gas</a:t>
            </a:r>
            <a:r>
              <a:rPr lang="en-US" sz="2200" dirty="0" smtClean="0"/>
              <a:t> - may show reduced PaO</a:t>
            </a:r>
            <a:r>
              <a:rPr lang="en-US" sz="2200" baseline="-25000" dirty="0" smtClean="0"/>
              <a:t>2</a:t>
            </a:r>
            <a:r>
              <a:rPr lang="en-US" sz="2200" dirty="0" smtClean="0"/>
              <a:t>, reduced PaCO</a:t>
            </a:r>
            <a:r>
              <a:rPr lang="en-US" sz="2200" baseline="-25000" dirty="0" smtClean="0"/>
              <a:t>2</a:t>
            </a:r>
            <a:r>
              <a:rPr lang="en-US" sz="2200" dirty="0" smtClean="0"/>
              <a:t> due to hyperventilation, or acidosis. Studies are showing this may not be a reliable method to diagnose PE and today may not be ordered routinely (Rodger et al. 2000).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Patient Has Some Tests Completed:</a:t>
            </a:r>
            <a:endParaRPr lang="en-US" dirty="0"/>
          </a:p>
        </p:txBody>
      </p:sp>
      <p:sp>
        <p:nvSpPr>
          <p:cNvPr id="3" name="Content Placeholder 2"/>
          <p:cNvSpPr>
            <a:spLocks noGrp="1"/>
          </p:cNvSpPr>
          <p:nvPr>
            <p:ph idx="1"/>
          </p:nvPr>
        </p:nvSpPr>
        <p:spPr>
          <a:xfrm>
            <a:off x="1219200" y="1981200"/>
            <a:ext cx="7772400" cy="1295400"/>
          </a:xfrm>
        </p:spPr>
        <p:txBody>
          <a:bodyPr/>
          <a:lstStyle/>
          <a:p>
            <a:pPr>
              <a:buFont typeface="Courier New" pitchFamily="49" charset="0"/>
              <a:buChar char="o"/>
            </a:pPr>
            <a:r>
              <a:rPr lang="en-US" sz="2600" dirty="0"/>
              <a:t>The following tests are ordered to begin: electrocardiogram (EKG), chest x-ray, </a:t>
            </a:r>
            <a:r>
              <a:rPr lang="en-US" sz="2600" dirty="0" smtClean="0"/>
              <a:t>D-dimer. </a:t>
            </a:r>
            <a:endParaRPr lang="en-US" sz="2600" dirty="0"/>
          </a:p>
          <a:p>
            <a:endParaRPr lang="en-US" dirty="0"/>
          </a:p>
        </p:txBody>
      </p:sp>
      <p:pic>
        <p:nvPicPr>
          <p:cNvPr id="3078" name="Picture 6" descr="C:\Users\Home\AppData\Local\Microsoft\Windows\Temporary Internet Files\Content.IE5\34BROVLZ\MC90038919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3708" y="3657600"/>
            <a:ext cx="2303463" cy="28955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Home\AppData\Local\Microsoft\Windows\Temporary Internet Files\Content.IE5\FDDTHO1V\MC9001980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114800"/>
            <a:ext cx="2043112" cy="14477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96647" y="6353983"/>
            <a:ext cx="1614157" cy="307777"/>
          </a:xfrm>
          <a:prstGeom prst="rect">
            <a:avLst/>
          </a:prstGeom>
          <a:noFill/>
        </p:spPr>
        <p:txBody>
          <a:bodyPr wrap="square" rtlCol="0">
            <a:spAutoFit/>
          </a:bodyPr>
          <a:lstStyle/>
          <a:p>
            <a:r>
              <a:rPr lang="en-US" sz="1400" dirty="0" smtClean="0"/>
              <a:t>Microsoft Clip Art</a:t>
            </a:r>
            <a:endParaRPr lang="en-US" sz="1400" dirty="0"/>
          </a:p>
        </p:txBody>
      </p:sp>
    </p:spTree>
    <p:extLst>
      <p:ext uri="{BB962C8B-B14F-4D97-AF65-F5344CB8AC3E}">
        <p14:creationId xmlns:p14="http://schemas.microsoft.com/office/powerpoint/2010/main" val="1957992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Our Patient’s Tests Reveal…..</a:t>
            </a:r>
            <a:endParaRPr lang="en-US" dirty="0"/>
          </a:p>
        </p:txBody>
      </p:sp>
      <p:sp>
        <p:nvSpPr>
          <p:cNvPr id="8" name="Content Placeholder 2"/>
          <p:cNvSpPr>
            <a:spLocks noGrp="1"/>
          </p:cNvSpPr>
          <p:nvPr>
            <p:ph idx="1"/>
          </p:nvPr>
        </p:nvSpPr>
        <p:spPr>
          <a:xfrm>
            <a:off x="930779" y="1524000"/>
            <a:ext cx="8229600" cy="1295399"/>
          </a:xfrm>
        </p:spPr>
        <p:txBody>
          <a:bodyPr/>
          <a:lstStyle/>
          <a:p>
            <a:pPr>
              <a:buFont typeface="Courier New" pitchFamily="49" charset="0"/>
              <a:buChar char="o"/>
            </a:pPr>
            <a:r>
              <a:rPr lang="en-US" sz="2600" dirty="0" smtClean="0"/>
              <a:t>What do you think the patient’s initial tests would reveal if she has a PE?</a:t>
            </a:r>
            <a:endParaRPr lang="en-US" sz="2600" dirty="0"/>
          </a:p>
        </p:txBody>
      </p:sp>
      <p:sp>
        <p:nvSpPr>
          <p:cNvPr id="5" name="Rectangle 4"/>
          <p:cNvSpPr/>
          <p:nvPr/>
        </p:nvSpPr>
        <p:spPr>
          <a:xfrm>
            <a:off x="935062" y="3056546"/>
            <a:ext cx="2514600" cy="3208946"/>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 </a:t>
            </a:r>
            <a:r>
              <a:rPr lang="en-US" sz="1600" dirty="0" smtClean="0"/>
              <a:t>    D-dimer Normal </a:t>
            </a:r>
            <a:r>
              <a:rPr lang="en-US" sz="2400" dirty="0" smtClean="0"/>
              <a:t>	</a:t>
            </a:r>
          </a:p>
          <a:p>
            <a:pPr algn="ctr"/>
            <a:endParaRPr lang="en-US" sz="2400" dirty="0"/>
          </a:p>
          <a:p>
            <a:pPr algn="ctr"/>
            <a:r>
              <a:rPr lang="en-US" sz="1400" dirty="0" smtClean="0"/>
              <a:t>Try again! It was elevated! </a:t>
            </a:r>
            <a:r>
              <a:rPr lang="en-US" sz="1400" dirty="0"/>
              <a:t>D-dimer is a small protein fragment present in the blood after a blood clot is degraded by fibrinolysis. This can be measured with a blood test.  If positive you must continue to evaluate for PE</a:t>
            </a:r>
            <a:r>
              <a:rPr lang="en-US" sz="1400" dirty="0" smtClean="0"/>
              <a:t>. If negative you can almost always rule out PE. </a:t>
            </a:r>
            <a:endParaRPr lang="en-US" sz="1400" dirty="0"/>
          </a:p>
        </p:txBody>
      </p:sp>
      <p:sp>
        <p:nvSpPr>
          <p:cNvPr id="6" name="Rectangle 5"/>
          <p:cNvSpPr/>
          <p:nvPr/>
        </p:nvSpPr>
        <p:spPr>
          <a:xfrm>
            <a:off x="3663755" y="3030169"/>
            <a:ext cx="2514600" cy="3200400"/>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Chest X-ray Abnormal</a:t>
            </a:r>
          </a:p>
          <a:p>
            <a:pPr algn="ctr"/>
            <a:endParaRPr lang="en-US" sz="2400" dirty="0"/>
          </a:p>
          <a:p>
            <a:pPr algn="ctr"/>
            <a:r>
              <a:rPr lang="en-US" sz="1400" dirty="0" smtClean="0"/>
              <a:t>Correct! It revealed cardiomegaly. Enlarged 50% compared to x-ray from 3 weeks ago.</a:t>
            </a:r>
            <a:endParaRPr lang="en-US" sz="1400" dirty="0"/>
          </a:p>
        </p:txBody>
      </p:sp>
      <p:sp>
        <p:nvSpPr>
          <p:cNvPr id="7" name="Rectangle 6"/>
          <p:cNvSpPr/>
          <p:nvPr/>
        </p:nvSpPr>
        <p:spPr>
          <a:xfrm>
            <a:off x="6392976" y="3065092"/>
            <a:ext cx="2514600" cy="3200400"/>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EKG Shows Sinus Tachycardia</a:t>
            </a:r>
          </a:p>
          <a:p>
            <a:pPr algn="ctr"/>
            <a:endParaRPr lang="en-US" sz="2400" dirty="0"/>
          </a:p>
          <a:p>
            <a:pPr algn="ctr"/>
            <a:r>
              <a:rPr lang="en-US" sz="1400" dirty="0" smtClean="0"/>
              <a:t>Right! Sinus tachycardia may be an indicator of PE. </a:t>
            </a:r>
          </a:p>
          <a:p>
            <a:pPr algn="ctr"/>
            <a:endParaRPr lang="en-US" sz="2400" dirty="0"/>
          </a:p>
          <a:p>
            <a:pPr algn="ctr"/>
            <a:endParaRPr lang="en-US" sz="1600" dirty="0" smtClean="0"/>
          </a:p>
          <a:p>
            <a:pPr algn="ctr"/>
            <a:endParaRPr lang="en-US" sz="2400" dirty="0"/>
          </a:p>
        </p:txBody>
      </p:sp>
      <p:pic>
        <p:nvPicPr>
          <p:cNvPr id="9" name="Picture 5" descr="C:\Users\Home\AppData\Local\Microsoft\Windows\Temporary Internet Files\Content.IE5\L1XG4F9Z\MM900173980[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6275" y="2057400"/>
            <a:ext cx="1228725"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68629" y="6324600"/>
            <a:ext cx="1538947" cy="307777"/>
          </a:xfrm>
          <a:prstGeom prst="rect">
            <a:avLst/>
          </a:prstGeom>
        </p:spPr>
        <p:txBody>
          <a:bodyPr wrap="none">
            <a:spAutoFit/>
          </a:bodyPr>
          <a:lstStyle/>
          <a:p>
            <a:r>
              <a:rPr lang="en-US" sz="1400" dirty="0"/>
              <a:t>Microsoft Clip Art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Would You Order Next?</a:t>
            </a:r>
            <a:endParaRPr lang="en-US" dirty="0"/>
          </a:p>
        </p:txBody>
      </p:sp>
      <p:sp>
        <p:nvSpPr>
          <p:cNvPr id="3" name="Content Placeholder 2"/>
          <p:cNvSpPr>
            <a:spLocks noGrp="1"/>
          </p:cNvSpPr>
          <p:nvPr>
            <p:ph idx="1"/>
          </p:nvPr>
        </p:nvSpPr>
        <p:spPr>
          <a:xfrm>
            <a:off x="1219200" y="1371600"/>
            <a:ext cx="7772400" cy="1600200"/>
          </a:xfrm>
        </p:spPr>
        <p:txBody>
          <a:bodyPr/>
          <a:lstStyle/>
          <a:p>
            <a:pPr>
              <a:buFont typeface="Courier New" pitchFamily="49" charset="0"/>
              <a:buChar char="o"/>
            </a:pPr>
            <a:r>
              <a:rPr lang="en-US" sz="2600" dirty="0"/>
              <a:t>T</a:t>
            </a:r>
            <a:r>
              <a:rPr lang="en-US" sz="2600" dirty="0" smtClean="0"/>
              <a:t>he patient now has an elevated D-dimer, abnormal chest x-ray, and EKG changes what test would you order next?</a:t>
            </a:r>
          </a:p>
          <a:p>
            <a:pPr marL="0" indent="0">
              <a:buNone/>
            </a:pPr>
            <a:endParaRPr lang="en-US" dirty="0"/>
          </a:p>
          <a:p>
            <a:pPr marL="0" indent="0">
              <a:buNone/>
            </a:pPr>
            <a:endParaRPr lang="en-US" dirty="0"/>
          </a:p>
        </p:txBody>
      </p:sp>
      <p:sp>
        <p:nvSpPr>
          <p:cNvPr id="4" name="Rectangle 3"/>
          <p:cNvSpPr/>
          <p:nvPr/>
        </p:nvSpPr>
        <p:spPr>
          <a:xfrm>
            <a:off x="1994740" y="3429000"/>
            <a:ext cx="2514600" cy="2812990"/>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Pulmonary Angiography</a:t>
            </a:r>
          </a:p>
          <a:p>
            <a:pPr algn="ctr"/>
            <a:endParaRPr lang="en-US" sz="2400" dirty="0"/>
          </a:p>
          <a:p>
            <a:pPr algn="ctr"/>
            <a:r>
              <a:rPr lang="en-US" sz="1400" dirty="0" smtClean="0"/>
              <a:t>Try Again! This is a great guess but in practice, since this test is so invasive it is rarely used to diagnose PE. It is however, the “gold standard.”</a:t>
            </a:r>
            <a:endParaRPr lang="en-US" sz="1400" dirty="0"/>
          </a:p>
        </p:txBody>
      </p:sp>
      <p:sp>
        <p:nvSpPr>
          <p:cNvPr id="5" name="Rectangle 4"/>
          <p:cNvSpPr/>
          <p:nvPr/>
        </p:nvSpPr>
        <p:spPr>
          <a:xfrm>
            <a:off x="5244278" y="3429000"/>
            <a:ext cx="2514600" cy="2820824"/>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Chest CT</a:t>
            </a:r>
          </a:p>
          <a:p>
            <a:pPr algn="ctr"/>
            <a:endParaRPr lang="en-US" sz="2400" dirty="0"/>
          </a:p>
          <a:p>
            <a:pPr algn="ctr"/>
            <a:r>
              <a:rPr lang="en-US" sz="1400" dirty="0" smtClean="0"/>
              <a:t>Correct! It is the least invasive way and most accurate way to identify  the blockage by the emboli.</a:t>
            </a:r>
            <a:endParaRPr lang="en-US" sz="1400" dirty="0"/>
          </a:p>
        </p:txBody>
      </p:sp>
    </p:spTree>
    <p:extLst>
      <p:ext uri="{BB962C8B-B14F-4D97-AF65-F5344CB8AC3E}">
        <p14:creationId xmlns:p14="http://schemas.microsoft.com/office/powerpoint/2010/main" val="528612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 Is In…….</a:t>
            </a:r>
          </a:p>
        </p:txBody>
      </p:sp>
      <p:sp>
        <p:nvSpPr>
          <p:cNvPr id="3" name="Content Placeholder 2"/>
          <p:cNvSpPr>
            <a:spLocks noGrp="1"/>
          </p:cNvSpPr>
          <p:nvPr>
            <p:ph idx="1"/>
          </p:nvPr>
        </p:nvSpPr>
        <p:spPr/>
        <p:txBody>
          <a:bodyPr/>
          <a:lstStyle/>
          <a:p>
            <a:pPr>
              <a:buFont typeface="Courier New" pitchFamily="49" charset="0"/>
              <a:buChar char="o"/>
            </a:pPr>
            <a:endParaRPr lang="en-US" sz="2400" dirty="0" smtClean="0"/>
          </a:p>
          <a:p>
            <a:pPr>
              <a:buFont typeface="Courier New" pitchFamily="49" charset="0"/>
              <a:buChar char="o"/>
            </a:pPr>
            <a:r>
              <a:rPr lang="en-US" sz="2400" dirty="0" smtClean="0"/>
              <a:t>The </a:t>
            </a:r>
            <a:r>
              <a:rPr lang="en-US" sz="2400" dirty="0"/>
              <a:t>patient’s CT revealed </a:t>
            </a:r>
            <a:r>
              <a:rPr lang="en-US" sz="2400" dirty="0" smtClean="0"/>
              <a:t>a </a:t>
            </a:r>
            <a:r>
              <a:rPr lang="en-US" sz="2400" dirty="0"/>
              <a:t>large </a:t>
            </a:r>
            <a:r>
              <a:rPr lang="en-US" sz="2400" dirty="0">
                <a:hlinkClick r:id="rId2" action="ppaction://hlinksldjump" tooltip="This clot saddles the split of the pulmonary artery and blocks blood flow to both branches."/>
              </a:rPr>
              <a:t>saddle embolus</a:t>
            </a:r>
            <a:r>
              <a:rPr lang="en-US" sz="2400" dirty="0"/>
              <a:t>. Click </a:t>
            </a:r>
            <a:r>
              <a:rPr lang="en-US" sz="2400" dirty="0">
                <a:hlinkClick r:id="rId3"/>
              </a:rPr>
              <a:t>here</a:t>
            </a:r>
            <a:r>
              <a:rPr lang="en-US" sz="2400" dirty="0"/>
              <a:t> to see a picture of a saddle embolus</a:t>
            </a:r>
            <a:r>
              <a:rPr lang="en-US" sz="2400" dirty="0" smtClean="0"/>
              <a:t>.</a:t>
            </a:r>
          </a:p>
          <a:p>
            <a:pPr>
              <a:buFont typeface="Courier New" pitchFamily="49" charset="0"/>
              <a:buChar char="o"/>
            </a:pPr>
            <a:endParaRPr lang="en-US" sz="2400" dirty="0" smtClean="0"/>
          </a:p>
          <a:p>
            <a:pPr>
              <a:buFont typeface="Courier New" pitchFamily="49" charset="0"/>
              <a:buChar char="o"/>
            </a:pPr>
            <a:r>
              <a:rPr lang="en-US" sz="2400" dirty="0" smtClean="0"/>
              <a:t>Now we need to treat this patient. Let’s explore our options.</a:t>
            </a:r>
            <a:endParaRPr lang="en-US" sz="2400" dirty="0"/>
          </a:p>
        </p:txBody>
      </p:sp>
      <p:pic>
        <p:nvPicPr>
          <p:cNvPr id="2050" name="Picture 2" descr="C:\Users\Home\AppData\Local\Microsoft\Windows\Temporary Internet Files\Content.IE5\U4WJ421M\MC90028705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638" y="3640138"/>
            <a:ext cx="2959100" cy="2516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6255029"/>
            <a:ext cx="2133600" cy="307777"/>
          </a:xfrm>
          <a:prstGeom prst="rect">
            <a:avLst/>
          </a:prstGeom>
          <a:noFill/>
        </p:spPr>
        <p:txBody>
          <a:bodyPr wrap="square" rtlCol="0">
            <a:spAutoFit/>
          </a:bodyPr>
          <a:lstStyle/>
          <a:p>
            <a:r>
              <a:rPr lang="en-US" sz="1400" dirty="0" smtClean="0"/>
              <a:t>Microsoft Clip Art</a:t>
            </a:r>
            <a:endParaRPr lang="en-US" sz="1400" dirty="0"/>
          </a:p>
        </p:txBody>
      </p:sp>
    </p:spTree>
    <p:extLst>
      <p:ext uri="{BB962C8B-B14F-4D97-AF65-F5344CB8AC3E}">
        <p14:creationId xmlns:p14="http://schemas.microsoft.com/office/powerpoint/2010/main" val="3122317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a:xfrm>
            <a:off x="1219200" y="1371600"/>
            <a:ext cx="7772400" cy="5181600"/>
          </a:xfrm>
        </p:spPr>
        <p:txBody>
          <a:bodyPr/>
          <a:lstStyle/>
          <a:p>
            <a:pPr>
              <a:buFont typeface="Courier New" pitchFamily="49" charset="0"/>
              <a:buChar char="o"/>
            </a:pPr>
            <a:r>
              <a:rPr lang="en-US" sz="2400" dirty="0" smtClean="0"/>
              <a:t>In patients with large or multiple emboli and associated hemodynamic instability, </a:t>
            </a:r>
            <a:r>
              <a:rPr lang="en-US" sz="2400" dirty="0" smtClean="0">
                <a:hlinkClick r:id="rId3" action="ppaction://hlinksldjump" tooltip="clot buster"/>
              </a:rPr>
              <a:t>thrombolytic</a:t>
            </a:r>
            <a:r>
              <a:rPr lang="en-US" sz="2400" dirty="0" smtClean="0"/>
              <a:t> drug therapy may be used</a:t>
            </a:r>
            <a:r>
              <a:rPr lang="en-US" sz="2400" dirty="0"/>
              <a:t> </a:t>
            </a:r>
            <a:r>
              <a:rPr lang="en-US" sz="2400" dirty="0" smtClean="0"/>
              <a:t>(</a:t>
            </a:r>
            <a:r>
              <a:rPr lang="en-US" sz="2400" dirty="0" err="1" smtClean="0"/>
              <a:t>Porth</a:t>
            </a:r>
            <a:r>
              <a:rPr lang="en-US" sz="2400" dirty="0" smtClean="0"/>
              <a:t> &amp; </a:t>
            </a:r>
            <a:r>
              <a:rPr lang="en-US" sz="2400" dirty="0" err="1" smtClean="0"/>
              <a:t>Matfin</a:t>
            </a:r>
            <a:r>
              <a:rPr lang="en-US" sz="2400" dirty="0"/>
              <a:t> </a:t>
            </a:r>
            <a:r>
              <a:rPr lang="en-US" sz="2400" dirty="0" smtClean="0"/>
              <a:t>2009).</a:t>
            </a:r>
          </a:p>
          <a:p>
            <a:pPr>
              <a:buFont typeface="Courier New" pitchFamily="49" charset="0"/>
              <a:buChar char="o"/>
            </a:pPr>
            <a:endParaRPr lang="en-US" sz="2400" dirty="0" smtClean="0"/>
          </a:p>
          <a:p>
            <a:pPr>
              <a:buFont typeface="Courier New" pitchFamily="49" charset="0"/>
              <a:buChar char="o"/>
            </a:pPr>
            <a:r>
              <a:rPr lang="en-US" sz="2400" dirty="0" smtClean="0"/>
              <a:t>Heparin, intravenously (IV) or low molecular weight heparin (</a:t>
            </a:r>
            <a:r>
              <a:rPr lang="en-US" sz="2400" dirty="0" smtClean="0">
                <a:hlinkClick r:id="rId3" action="ppaction://hlinksldjump" tooltip="Lovenox (Enoxaparin)and tinzaparin are the only two LMWH's approved to be used in treatment of PE."/>
              </a:rPr>
              <a:t>LMWH</a:t>
            </a:r>
            <a:r>
              <a:rPr lang="en-US" sz="2400" dirty="0" smtClean="0"/>
              <a:t>), subcutaneously, follows thrombolytic therapy or is the main treatment for smaller, single emboli.  LMWH has been shown to be safer and as effective as heparin (</a:t>
            </a:r>
            <a:r>
              <a:rPr lang="en-US" sz="2400" dirty="0" err="1" smtClean="0"/>
              <a:t>Ramzi</a:t>
            </a:r>
            <a:r>
              <a:rPr lang="en-US" sz="2400" dirty="0" smtClean="0"/>
              <a:t> &amp; </a:t>
            </a:r>
            <a:r>
              <a:rPr lang="en-US" sz="2400" dirty="0" err="1" smtClean="0"/>
              <a:t>Leeper</a:t>
            </a:r>
            <a:r>
              <a:rPr lang="en-US" sz="2400" dirty="0" smtClean="0"/>
              <a:t> 2004). </a:t>
            </a:r>
          </a:p>
          <a:p>
            <a:pPr>
              <a:buFont typeface="Courier New" pitchFamily="49" charset="0"/>
              <a:buChar char="o"/>
            </a:pPr>
            <a:endParaRPr lang="en-US" sz="2400" dirty="0" smtClean="0"/>
          </a:p>
          <a:p>
            <a:pPr>
              <a:buFont typeface="Courier New" pitchFamily="49" charset="0"/>
              <a:buChar char="o"/>
            </a:pPr>
            <a:r>
              <a:rPr lang="en-US" sz="2400" dirty="0" smtClean="0"/>
              <a:t>Warfarin, orally, is initiated to prevent the reoccurrence of clots. </a:t>
            </a:r>
            <a:endParaRPr lang="en-US" sz="2400" dirty="0"/>
          </a:p>
        </p:txBody>
      </p:sp>
    </p:spTree>
    <p:extLst>
      <p:ext uri="{BB962C8B-B14F-4D97-AF65-F5344CB8AC3E}">
        <p14:creationId xmlns:p14="http://schemas.microsoft.com/office/powerpoint/2010/main" val="3302860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324600" cy="731520"/>
          </a:xfrm>
        </p:spPr>
        <p:txBody>
          <a:bodyPr>
            <a:normAutofit/>
          </a:bodyPr>
          <a:lstStyle/>
          <a:p>
            <a:r>
              <a:rPr lang="en-US" dirty="0" smtClean="0"/>
              <a:t>Objectives of Tutorial</a:t>
            </a:r>
            <a:endParaRPr lang="en-US" dirty="0"/>
          </a:p>
        </p:txBody>
      </p:sp>
      <p:sp>
        <p:nvSpPr>
          <p:cNvPr id="3" name="Content Placeholder 2"/>
          <p:cNvSpPr>
            <a:spLocks noGrp="1"/>
          </p:cNvSpPr>
          <p:nvPr>
            <p:ph idx="1"/>
          </p:nvPr>
        </p:nvSpPr>
        <p:spPr>
          <a:xfrm>
            <a:off x="1295400" y="1676400"/>
            <a:ext cx="6777317" cy="3508977"/>
          </a:xfrm>
        </p:spPr>
        <p:txBody>
          <a:bodyPr>
            <a:normAutofit fontScale="92500" lnSpcReduction="20000"/>
          </a:bodyPr>
          <a:lstStyle/>
          <a:p>
            <a:pPr>
              <a:buFont typeface="Courier New" pitchFamily="49" charset="0"/>
              <a:buChar char="o"/>
            </a:pPr>
            <a:r>
              <a:rPr lang="en-US" dirty="0" smtClean="0"/>
              <a:t>Define pulmonary embolism (PE).</a:t>
            </a:r>
          </a:p>
          <a:p>
            <a:pPr>
              <a:buFont typeface="Courier New" pitchFamily="49" charset="0"/>
              <a:buChar char="o"/>
            </a:pPr>
            <a:r>
              <a:rPr lang="en-US" dirty="0" smtClean="0"/>
              <a:t>Identify what makes PE different than deep vein thrombosis (DVT).</a:t>
            </a:r>
          </a:p>
          <a:p>
            <a:pPr>
              <a:buFont typeface="Courier New" pitchFamily="49" charset="0"/>
              <a:buChar char="o"/>
            </a:pPr>
            <a:r>
              <a:rPr lang="en-US" dirty="0" smtClean="0"/>
              <a:t>Detect risk factors that contribute to PE.</a:t>
            </a:r>
          </a:p>
          <a:p>
            <a:pPr>
              <a:buFont typeface="Courier New" pitchFamily="49" charset="0"/>
              <a:buChar char="o"/>
            </a:pPr>
            <a:r>
              <a:rPr lang="en-US" dirty="0" smtClean="0"/>
              <a:t>Identify common signs and symptoms of PE.</a:t>
            </a:r>
          </a:p>
          <a:p>
            <a:pPr>
              <a:buFont typeface="Courier New" pitchFamily="49" charset="0"/>
              <a:buChar char="o"/>
            </a:pPr>
            <a:r>
              <a:rPr lang="en-US" dirty="0" smtClean="0"/>
              <a:t>Isolate routine tests ordered to diagnose PE.</a:t>
            </a:r>
          </a:p>
          <a:p>
            <a:pPr>
              <a:buFont typeface="Courier New" pitchFamily="49" charset="0"/>
              <a:buChar char="o"/>
            </a:pPr>
            <a:r>
              <a:rPr lang="en-US" dirty="0" smtClean="0"/>
              <a:t>Recognize standard treatments for PE.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50"/>
                                        <p:tgtEl>
                                          <p:spTgt spid="3">
                                            <p:txEl>
                                              <p:pRg st="3" end="3"/>
                                            </p:txEl>
                                          </p:spTgt>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50"/>
                                        <p:tgtEl>
                                          <p:spTgt spid="3">
                                            <p:txEl>
                                              <p:pRg st="4" end="4"/>
                                            </p:txEl>
                                          </p:spTgt>
                                        </p:tgtEl>
                                      </p:cBhvr>
                                    </p:animEffect>
                                  </p:childTnLst>
                                </p:cTn>
                              </p:par>
                              <p:par>
                                <p:cTn id="20" presetID="10" presetClass="entr" presetSubtype="0" fill="hold" grpId="0" nodeType="withEffect">
                                  <p:stCondLst>
                                    <p:cond delay="375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152400"/>
            <a:ext cx="7315200" cy="1143000"/>
          </a:xfrm>
        </p:spPr>
        <p:txBody>
          <a:bodyPr>
            <a:normAutofit/>
          </a:bodyPr>
          <a:lstStyle/>
          <a:p>
            <a:pPr algn="ctr"/>
            <a:r>
              <a:rPr lang="en-US" dirty="0" smtClean="0"/>
              <a:t>Let’s Remember How These Medications Work!</a:t>
            </a:r>
            <a:endParaRPr lang="en-US" dirty="0"/>
          </a:p>
        </p:txBody>
      </p:sp>
      <p:pic>
        <p:nvPicPr>
          <p:cNvPr id="1026" name="Picture 2" descr="http://faculty.alverno.edu/bowneps/Images/hemostasisimages/hepar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644162"/>
            <a:ext cx="5886450" cy="4171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48400" y="6310501"/>
            <a:ext cx="1771650" cy="307777"/>
          </a:xfrm>
          <a:prstGeom prst="rect">
            <a:avLst/>
          </a:prstGeom>
          <a:noFill/>
        </p:spPr>
        <p:txBody>
          <a:bodyPr wrap="square" rtlCol="0">
            <a:spAutoFit/>
          </a:bodyPr>
          <a:lstStyle/>
          <a:p>
            <a:r>
              <a:rPr lang="en-US" sz="1400" dirty="0" smtClean="0"/>
              <a:t>(Bowne 2004-2010</a:t>
            </a:r>
            <a:r>
              <a:rPr lang="en-US" sz="1000" dirty="0" smtClean="0"/>
              <a:t>)</a:t>
            </a:r>
            <a:endParaRPr lang="en-US" sz="1000" dirty="0"/>
          </a:p>
        </p:txBody>
      </p:sp>
    </p:spTree>
    <p:extLst>
      <p:ext uri="{BB962C8B-B14F-4D97-AF65-F5344CB8AC3E}">
        <p14:creationId xmlns:p14="http://schemas.microsoft.com/office/powerpoint/2010/main" val="3911677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Thrombolytic Drug Therapy</a:t>
            </a:r>
            <a:endParaRPr lang="en-US" dirty="0"/>
          </a:p>
        </p:txBody>
      </p:sp>
      <p:sp>
        <p:nvSpPr>
          <p:cNvPr id="3" name="Content Placeholder 2"/>
          <p:cNvSpPr>
            <a:spLocks noGrp="1"/>
          </p:cNvSpPr>
          <p:nvPr>
            <p:ph idx="1"/>
          </p:nvPr>
        </p:nvSpPr>
        <p:spPr/>
        <p:txBody>
          <a:bodyPr/>
          <a:lstStyle/>
          <a:p>
            <a:pPr>
              <a:buFont typeface="Courier New" pitchFamily="49" charset="0"/>
              <a:buChar char="o"/>
            </a:pPr>
            <a:r>
              <a:rPr lang="en-US" sz="2400" dirty="0" smtClean="0"/>
              <a:t>Thrombolytic drugs include </a:t>
            </a:r>
            <a:r>
              <a:rPr lang="en-US" sz="2400" dirty="0" err="1" smtClean="0">
                <a:hlinkClick r:id="rId3" action="ppaction://hlinksldjump" tooltip="Abbokinase"/>
              </a:rPr>
              <a:t>Urokinase</a:t>
            </a:r>
            <a:r>
              <a:rPr lang="en-US" sz="2400" dirty="0" smtClean="0"/>
              <a:t>, </a:t>
            </a:r>
            <a:r>
              <a:rPr lang="en-US" sz="2400" dirty="0" smtClean="0">
                <a:hlinkClick r:id="rId3" action="ppaction://hlinksldjump" tooltip="Streptase"/>
              </a:rPr>
              <a:t>Streptokinase</a:t>
            </a:r>
            <a:r>
              <a:rPr lang="en-US" sz="2400" dirty="0" smtClean="0"/>
              <a:t>, and recombinant Tissue Plasminogen Activator (</a:t>
            </a:r>
            <a:r>
              <a:rPr lang="en-US" sz="2400" dirty="0" err="1" smtClean="0"/>
              <a:t>rTPA</a:t>
            </a:r>
            <a:r>
              <a:rPr lang="en-US" sz="2400" dirty="0" smtClean="0"/>
              <a:t>).</a:t>
            </a:r>
          </a:p>
          <a:p>
            <a:pPr>
              <a:buFont typeface="Courier New" pitchFamily="49" charset="0"/>
              <a:buChar char="o"/>
            </a:pPr>
            <a:endParaRPr lang="en-US" sz="2400" dirty="0" smtClean="0"/>
          </a:p>
          <a:p>
            <a:pPr>
              <a:buFont typeface="Courier New" pitchFamily="49" charset="0"/>
              <a:buChar char="o"/>
            </a:pPr>
            <a:r>
              <a:rPr lang="en-US" sz="2400" dirty="0" smtClean="0"/>
              <a:t>Dosing is based on the patient weight and administered intravenously (IV).</a:t>
            </a:r>
          </a:p>
          <a:p>
            <a:pPr>
              <a:buFont typeface="Courier New" pitchFamily="49" charset="0"/>
              <a:buChar char="o"/>
            </a:pPr>
            <a:endParaRPr lang="en-US" sz="2400" dirty="0" smtClean="0"/>
          </a:p>
          <a:p>
            <a:pPr>
              <a:buFont typeface="Courier New" pitchFamily="49" charset="0"/>
              <a:buChar char="o"/>
            </a:pPr>
            <a:r>
              <a:rPr lang="en-US" sz="2400" dirty="0" smtClean="0"/>
              <a:t>This drug is used cautiously due to significant side effects including hemorrhage.</a:t>
            </a:r>
          </a:p>
          <a:p>
            <a:pPr>
              <a:buFont typeface="Courier New" pitchFamily="49" charset="0"/>
              <a:buChar char="o"/>
            </a:pPr>
            <a:endParaRPr lang="en-US" sz="2400" dirty="0" smtClean="0"/>
          </a:p>
          <a:p>
            <a:pPr>
              <a:buFont typeface="Courier New" pitchFamily="49" charset="0"/>
              <a:buChar char="o"/>
            </a:pPr>
            <a:r>
              <a:rPr lang="en-US" sz="2400" dirty="0" smtClean="0"/>
              <a:t>There is not set criteria for when the use of these medications should be used to treat PE. </a:t>
            </a:r>
            <a:endParaRPr lang="en-US" sz="2400" dirty="0"/>
          </a:p>
        </p:txBody>
      </p:sp>
      <p:sp>
        <p:nvSpPr>
          <p:cNvPr id="4" name="TextBox 3"/>
          <p:cNvSpPr txBox="1"/>
          <p:nvPr/>
        </p:nvSpPr>
        <p:spPr>
          <a:xfrm>
            <a:off x="7315200" y="6324600"/>
            <a:ext cx="1600200" cy="307777"/>
          </a:xfrm>
          <a:prstGeom prst="rect">
            <a:avLst/>
          </a:prstGeom>
          <a:noFill/>
        </p:spPr>
        <p:txBody>
          <a:bodyPr wrap="square" rtlCol="0">
            <a:spAutoFit/>
          </a:bodyPr>
          <a:lstStyle/>
          <a:p>
            <a:r>
              <a:rPr lang="en-US" sz="1400" dirty="0" smtClean="0"/>
              <a:t>(</a:t>
            </a:r>
            <a:r>
              <a:rPr lang="en-US" sz="1400" dirty="0" err="1" smtClean="0"/>
              <a:t>Almoosa</a:t>
            </a:r>
            <a:r>
              <a:rPr lang="en-US" sz="1400" dirty="0" smtClean="0"/>
              <a:t> 2002)</a:t>
            </a:r>
            <a:endParaRPr lang="en-US" sz="1400" dirty="0"/>
          </a:p>
        </p:txBody>
      </p:sp>
    </p:spTree>
    <p:extLst>
      <p:ext uri="{BB962C8B-B14F-4D97-AF65-F5344CB8AC3E}">
        <p14:creationId xmlns:p14="http://schemas.microsoft.com/office/powerpoint/2010/main" val="376680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Thrombolytic Therapy Continued….</a:t>
            </a:r>
            <a:endParaRPr lang="en-US" dirty="0"/>
          </a:p>
        </p:txBody>
      </p:sp>
      <p:sp>
        <p:nvSpPr>
          <p:cNvPr id="3" name="Content Placeholder 2"/>
          <p:cNvSpPr>
            <a:spLocks noGrp="1"/>
          </p:cNvSpPr>
          <p:nvPr>
            <p:ph idx="1"/>
          </p:nvPr>
        </p:nvSpPr>
        <p:spPr>
          <a:xfrm>
            <a:off x="1219200" y="1371600"/>
            <a:ext cx="7772400" cy="4419600"/>
          </a:xfrm>
        </p:spPr>
        <p:txBody>
          <a:bodyPr/>
          <a:lstStyle/>
          <a:p>
            <a:endParaRPr lang="en-US" sz="2400" dirty="0" smtClean="0"/>
          </a:p>
          <a:p>
            <a:pPr>
              <a:buFont typeface="Courier New" pitchFamily="49" charset="0"/>
              <a:buChar char="o"/>
            </a:pPr>
            <a:r>
              <a:rPr lang="en-US" sz="2400" dirty="0" smtClean="0"/>
              <a:t>During administration of </a:t>
            </a:r>
            <a:r>
              <a:rPr lang="en-US" sz="2400" dirty="0" err="1" smtClean="0"/>
              <a:t>thrombolytics</a:t>
            </a:r>
            <a:r>
              <a:rPr lang="en-US" sz="2400" dirty="0" smtClean="0"/>
              <a:t>, </a:t>
            </a:r>
            <a:r>
              <a:rPr lang="en-US" sz="2400" dirty="0"/>
              <a:t>laboratory monitoring is unnecessary. </a:t>
            </a:r>
            <a:r>
              <a:rPr lang="en-US" sz="2400" dirty="0" smtClean="0"/>
              <a:t>After </a:t>
            </a:r>
            <a:r>
              <a:rPr lang="en-US" sz="2400" dirty="0"/>
              <a:t>the infusion is given, </a:t>
            </a:r>
            <a:r>
              <a:rPr lang="en-US" sz="2400" dirty="0" smtClean="0">
                <a:hlinkClick r:id="rId3" action="ppaction://hlinksldjump" tooltip="Partial Thromboplastin Time"/>
              </a:rPr>
              <a:t>PTT</a:t>
            </a:r>
            <a:r>
              <a:rPr lang="en-US" sz="2400" dirty="0" smtClean="0"/>
              <a:t> </a:t>
            </a:r>
            <a:r>
              <a:rPr lang="en-US" sz="2400" dirty="0"/>
              <a:t>should be measured. If it is less than 2.5 times the control value, a heparin infusion should be started and adjusted to maintain a PTT of 1.5 to 2.5 times the control. If the PTT initially is greater than 2.5 times the control it should be checked every four hours, and heparin should be started if the PTT drops below this level.</a:t>
            </a:r>
          </a:p>
        </p:txBody>
      </p:sp>
      <p:sp>
        <p:nvSpPr>
          <p:cNvPr id="4" name="TextBox 3"/>
          <p:cNvSpPr txBox="1"/>
          <p:nvPr/>
        </p:nvSpPr>
        <p:spPr>
          <a:xfrm>
            <a:off x="7391400" y="6341477"/>
            <a:ext cx="1676401" cy="307777"/>
          </a:xfrm>
          <a:prstGeom prst="rect">
            <a:avLst/>
          </a:prstGeom>
          <a:noFill/>
        </p:spPr>
        <p:txBody>
          <a:bodyPr wrap="square" rtlCol="0">
            <a:spAutoFit/>
          </a:bodyPr>
          <a:lstStyle/>
          <a:p>
            <a:r>
              <a:rPr lang="en-US" sz="1400" dirty="0" smtClean="0"/>
              <a:t>(</a:t>
            </a:r>
            <a:r>
              <a:rPr lang="en-US" sz="1400" dirty="0" err="1" smtClean="0"/>
              <a:t>Almoosa</a:t>
            </a:r>
            <a:r>
              <a:rPr lang="en-US" sz="1400" dirty="0" smtClean="0"/>
              <a:t> 2002)</a:t>
            </a:r>
            <a:endParaRPr lang="en-US" sz="1400" dirty="0">
              <a:effectLst/>
            </a:endParaRPr>
          </a:p>
        </p:txBody>
      </p:sp>
    </p:spTree>
    <p:extLst>
      <p:ext uri="{BB962C8B-B14F-4D97-AF65-F5344CB8AC3E}">
        <p14:creationId xmlns:p14="http://schemas.microsoft.com/office/powerpoint/2010/main" val="33966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on Heparin</a:t>
            </a:r>
            <a:endParaRPr lang="en-US" dirty="0"/>
          </a:p>
        </p:txBody>
      </p:sp>
      <p:sp>
        <p:nvSpPr>
          <p:cNvPr id="3" name="Content Placeholder 2"/>
          <p:cNvSpPr>
            <a:spLocks noGrp="1"/>
          </p:cNvSpPr>
          <p:nvPr>
            <p:ph idx="1"/>
          </p:nvPr>
        </p:nvSpPr>
        <p:spPr>
          <a:xfrm>
            <a:off x="1219200" y="1371600"/>
            <a:ext cx="7772400" cy="4419600"/>
          </a:xfrm>
        </p:spPr>
        <p:txBody>
          <a:bodyPr/>
          <a:lstStyle/>
          <a:p>
            <a:pPr>
              <a:buFont typeface="Courier New" pitchFamily="49" charset="0"/>
              <a:buChar char="o"/>
            </a:pPr>
            <a:r>
              <a:rPr lang="en-US" sz="2400" dirty="0"/>
              <a:t>Standard treatment of </a:t>
            </a:r>
            <a:r>
              <a:rPr lang="en-US" sz="2400" dirty="0" smtClean="0"/>
              <a:t>PE </a:t>
            </a:r>
            <a:r>
              <a:rPr lang="en-US" sz="2400" dirty="0"/>
              <a:t>requires a continuous IV infusion of </a:t>
            </a:r>
            <a:r>
              <a:rPr lang="en-US" sz="2400" dirty="0" smtClean="0"/>
              <a:t>heparin with </a:t>
            </a:r>
            <a:r>
              <a:rPr lang="en-US" sz="2400" dirty="0"/>
              <a:t>the dose adjusted to a target </a:t>
            </a:r>
            <a:r>
              <a:rPr lang="en-US" sz="2400" dirty="0" smtClean="0"/>
              <a:t>a </a:t>
            </a:r>
            <a:r>
              <a:rPr lang="en-US" sz="2400" dirty="0" smtClean="0">
                <a:hlinkClick r:id="rId3" action="ppaction://hlinksldjump" tooltip="Partial Thromboplastin Time"/>
              </a:rPr>
              <a:t>PTT</a:t>
            </a:r>
            <a:r>
              <a:rPr lang="en-US" sz="2400" dirty="0" smtClean="0"/>
              <a:t> </a:t>
            </a:r>
            <a:r>
              <a:rPr lang="en-US" sz="2400" dirty="0"/>
              <a:t>of 60 to 80 seconds. IV heparin is administered throughout the hospitalization, which typically averages 5 to 7 days, until </a:t>
            </a:r>
            <a:r>
              <a:rPr lang="en-US" sz="2400" dirty="0" smtClean="0"/>
              <a:t>the warfarin </a:t>
            </a:r>
            <a:r>
              <a:rPr lang="en-US" sz="2400" dirty="0"/>
              <a:t>has become fully </a:t>
            </a:r>
            <a:r>
              <a:rPr lang="en-US" sz="2400" dirty="0" smtClean="0"/>
              <a:t>effective </a:t>
            </a:r>
            <a:r>
              <a:rPr lang="en-US" sz="2400" dirty="0"/>
              <a:t>(</a:t>
            </a:r>
            <a:r>
              <a:rPr lang="en-US" sz="2400" dirty="0" err="1"/>
              <a:t>Goldhaber</a:t>
            </a:r>
            <a:r>
              <a:rPr lang="en-US" sz="2400" dirty="0"/>
              <a:t> &amp; Grasso-</a:t>
            </a:r>
            <a:r>
              <a:rPr lang="en-US" sz="2400" dirty="0" err="1"/>
              <a:t>Correnti</a:t>
            </a:r>
            <a:r>
              <a:rPr lang="en-US" sz="2400" dirty="0"/>
              <a:t> 2002</a:t>
            </a:r>
            <a:r>
              <a:rPr lang="en-US" sz="2400" dirty="0" smtClean="0"/>
              <a:t>).</a:t>
            </a:r>
          </a:p>
          <a:p>
            <a:pPr>
              <a:buFont typeface="Courier New" pitchFamily="49" charset="0"/>
              <a:buChar char="o"/>
            </a:pPr>
            <a:endParaRPr lang="en-US" sz="2400" dirty="0" smtClean="0"/>
          </a:p>
          <a:p>
            <a:pPr>
              <a:buFont typeface="Courier New" pitchFamily="49" charset="0"/>
              <a:buChar char="o"/>
            </a:pPr>
            <a:r>
              <a:rPr lang="en-US" sz="2400" dirty="0" smtClean="0"/>
              <a:t>More providers are using low molecular weight heparin (LMWH) injections, called </a:t>
            </a:r>
            <a:r>
              <a:rPr lang="en-US" sz="2400" dirty="0" err="1" smtClean="0">
                <a:hlinkClick r:id="rId3" action="ppaction://hlinksldjump" tooltip="Enoxaparin sodium"/>
              </a:rPr>
              <a:t>Lovenox</a:t>
            </a:r>
            <a:r>
              <a:rPr lang="en-US" sz="2400" dirty="0" smtClean="0"/>
              <a:t> or </a:t>
            </a:r>
            <a:r>
              <a:rPr lang="en-US" sz="2400" dirty="0" err="1">
                <a:hlinkClick r:id="rId3" action="ppaction://hlinksldjump" tooltip="tinzaparin"/>
              </a:rPr>
              <a:t>I</a:t>
            </a:r>
            <a:r>
              <a:rPr lang="en-US" sz="2400" dirty="0" err="1" smtClean="0">
                <a:hlinkClick r:id="rId3" action="ppaction://hlinksldjump" tooltip="tinzaparin"/>
              </a:rPr>
              <a:t>nnohep</a:t>
            </a:r>
            <a:r>
              <a:rPr lang="en-US" sz="2400" dirty="0" smtClean="0"/>
              <a:t>, </a:t>
            </a:r>
            <a:r>
              <a:rPr lang="en-US" sz="2400" dirty="0"/>
              <a:t>rather </a:t>
            </a:r>
            <a:r>
              <a:rPr lang="en-US" sz="2400" dirty="0" smtClean="0"/>
              <a:t>than </a:t>
            </a:r>
            <a:r>
              <a:rPr lang="en-US" sz="2400" dirty="0"/>
              <a:t>IV </a:t>
            </a:r>
            <a:r>
              <a:rPr lang="en-US" sz="2400" dirty="0" smtClean="0"/>
              <a:t>heparin.  LMWH has been shown to have advantages and be just as effective as heparin </a:t>
            </a:r>
            <a:r>
              <a:rPr lang="en-US" sz="2400" dirty="0"/>
              <a:t>(</a:t>
            </a:r>
            <a:r>
              <a:rPr lang="en-US" sz="2400" dirty="0" err="1"/>
              <a:t>Ramzi</a:t>
            </a:r>
            <a:r>
              <a:rPr lang="en-US" sz="2400" dirty="0"/>
              <a:t> &amp; </a:t>
            </a:r>
            <a:r>
              <a:rPr lang="en-US" sz="2400" dirty="0" err="1"/>
              <a:t>Leeper</a:t>
            </a:r>
            <a:r>
              <a:rPr lang="en-US" sz="2400" dirty="0"/>
              <a:t> </a:t>
            </a:r>
            <a:r>
              <a:rPr lang="en-US" sz="2400" dirty="0" smtClean="0"/>
              <a:t>2004).</a:t>
            </a:r>
            <a:endParaRPr lang="en-US" sz="2400" dirty="0"/>
          </a:p>
        </p:txBody>
      </p:sp>
      <p:sp>
        <p:nvSpPr>
          <p:cNvPr id="5" name="TextBox 4"/>
          <p:cNvSpPr txBox="1"/>
          <p:nvPr/>
        </p:nvSpPr>
        <p:spPr>
          <a:xfrm>
            <a:off x="1371600" y="6688723"/>
            <a:ext cx="3505200" cy="338554"/>
          </a:xfrm>
          <a:prstGeom prst="rect">
            <a:avLst/>
          </a:prstGeom>
          <a:noFill/>
        </p:spPr>
        <p:txBody>
          <a:bodyPr wrap="square" rtlCol="0">
            <a:spAutoFit/>
          </a:bodyPr>
          <a:lstStyle/>
          <a:p>
            <a:r>
              <a:rPr lang="en-US" sz="1600" dirty="0" smtClean="0"/>
              <a:t>)</a:t>
            </a:r>
            <a:endParaRPr lang="en-US" sz="1600" dirty="0"/>
          </a:p>
        </p:txBody>
      </p:sp>
    </p:spTree>
    <p:extLst>
      <p:ext uri="{BB962C8B-B14F-4D97-AF65-F5344CB8AC3E}">
        <p14:creationId xmlns:p14="http://schemas.microsoft.com/office/powerpoint/2010/main" val="2909773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on Warfarin</a:t>
            </a:r>
            <a:endParaRPr lang="en-US" dirty="0"/>
          </a:p>
        </p:txBody>
      </p:sp>
      <p:sp>
        <p:nvSpPr>
          <p:cNvPr id="3" name="Content Placeholder 2"/>
          <p:cNvSpPr>
            <a:spLocks noGrp="1"/>
          </p:cNvSpPr>
          <p:nvPr>
            <p:ph idx="1"/>
          </p:nvPr>
        </p:nvSpPr>
        <p:spPr/>
        <p:txBody>
          <a:bodyPr/>
          <a:lstStyle/>
          <a:p>
            <a:pPr>
              <a:buFont typeface="Courier New" pitchFamily="49" charset="0"/>
              <a:buChar char="o"/>
            </a:pPr>
            <a:r>
              <a:rPr lang="en-US" sz="2000" dirty="0" smtClean="0"/>
              <a:t>Warfarin (</a:t>
            </a:r>
            <a:r>
              <a:rPr lang="en-US" sz="2000" dirty="0" err="1" smtClean="0"/>
              <a:t>coumadin</a:t>
            </a:r>
            <a:r>
              <a:rPr lang="en-US" sz="2000" dirty="0" smtClean="0"/>
              <a:t>) cannot </a:t>
            </a:r>
            <a:r>
              <a:rPr lang="en-US" sz="2000" dirty="0"/>
              <a:t>be prescribed in a fixed or weight-adjusted dose. Instead, the dose must be adjusted according to a laboratory blood test that measures the length of time it takes for clotting to begin, or </a:t>
            </a:r>
            <a:r>
              <a:rPr lang="en-US" sz="2000" dirty="0" err="1"/>
              <a:t>prothrombin</a:t>
            </a:r>
            <a:r>
              <a:rPr lang="en-US" sz="2000" dirty="0"/>
              <a:t> time (PT). </a:t>
            </a:r>
            <a:endParaRPr lang="en-US" sz="2000" dirty="0" smtClean="0"/>
          </a:p>
          <a:p>
            <a:pPr>
              <a:buFont typeface="Courier New" pitchFamily="49" charset="0"/>
              <a:buChar char="o"/>
            </a:pPr>
            <a:endParaRPr lang="en-US" sz="2000" dirty="0" smtClean="0"/>
          </a:p>
          <a:p>
            <a:pPr>
              <a:buFont typeface="Courier New" pitchFamily="49" charset="0"/>
              <a:buChar char="o"/>
            </a:pPr>
            <a:r>
              <a:rPr lang="en-US" sz="2000" dirty="0" smtClean="0"/>
              <a:t>The </a:t>
            </a:r>
            <a:r>
              <a:rPr lang="en-US" sz="2000" dirty="0"/>
              <a:t>test is standardized to account for different laboratory processes and is called the International Normalized Ratio (INR). </a:t>
            </a:r>
            <a:endParaRPr lang="en-US" sz="2000" dirty="0" smtClean="0"/>
          </a:p>
          <a:p>
            <a:pPr>
              <a:buFont typeface="Courier New" pitchFamily="49" charset="0"/>
              <a:buChar char="o"/>
            </a:pPr>
            <a:endParaRPr lang="en-US" sz="2000" dirty="0" smtClean="0"/>
          </a:p>
          <a:p>
            <a:pPr>
              <a:buFont typeface="Courier New" pitchFamily="49" charset="0"/>
              <a:buChar char="o"/>
            </a:pPr>
            <a:r>
              <a:rPr lang="en-US" sz="2000" dirty="0" smtClean="0"/>
              <a:t>The </a:t>
            </a:r>
            <a:r>
              <a:rPr lang="en-US" sz="2000" dirty="0"/>
              <a:t>INR of a healthy individual not taking warfarin is 1.0. The INR increases with increasing intensity of anticoagulation. </a:t>
            </a:r>
            <a:endParaRPr lang="en-US" sz="2000" dirty="0" smtClean="0"/>
          </a:p>
          <a:p>
            <a:pPr>
              <a:buFont typeface="Courier New" pitchFamily="49" charset="0"/>
              <a:buChar char="o"/>
            </a:pPr>
            <a:endParaRPr lang="en-US" sz="2000" dirty="0" smtClean="0"/>
          </a:p>
          <a:p>
            <a:pPr>
              <a:buFont typeface="Courier New" pitchFamily="49" charset="0"/>
              <a:buChar char="o"/>
            </a:pPr>
            <a:r>
              <a:rPr lang="en-US" sz="2000" dirty="0" smtClean="0"/>
              <a:t>For </a:t>
            </a:r>
            <a:r>
              <a:rPr lang="en-US" sz="2000" dirty="0"/>
              <a:t>patients with DVT or PE, the usual target INR is 2.0 to 3.0. T</a:t>
            </a:r>
            <a:r>
              <a:rPr lang="en-US" sz="2000" dirty="0" smtClean="0"/>
              <a:t>he </a:t>
            </a:r>
            <a:r>
              <a:rPr lang="en-US" sz="2000" dirty="0"/>
              <a:t>target INR may be raised to levels as high as </a:t>
            </a:r>
            <a:r>
              <a:rPr lang="en-US" sz="2000" dirty="0" smtClean="0"/>
              <a:t>4.0 for intensive coagulation. </a:t>
            </a:r>
            <a:endParaRPr lang="en-US" sz="2000" dirty="0"/>
          </a:p>
        </p:txBody>
      </p:sp>
      <p:sp>
        <p:nvSpPr>
          <p:cNvPr id="5" name="TextBox 4"/>
          <p:cNvSpPr txBox="1"/>
          <p:nvPr/>
        </p:nvSpPr>
        <p:spPr>
          <a:xfrm>
            <a:off x="5867400" y="6365631"/>
            <a:ext cx="3200400" cy="307777"/>
          </a:xfrm>
          <a:prstGeom prst="rect">
            <a:avLst/>
          </a:prstGeom>
          <a:noFill/>
        </p:spPr>
        <p:txBody>
          <a:bodyPr wrap="square" rtlCol="0">
            <a:spAutoFit/>
          </a:bodyPr>
          <a:lstStyle/>
          <a:p>
            <a:r>
              <a:rPr lang="en-US" sz="1400" dirty="0"/>
              <a:t>(</a:t>
            </a:r>
            <a:r>
              <a:rPr lang="en-US" sz="1400" dirty="0" err="1"/>
              <a:t>Goldhaber</a:t>
            </a:r>
            <a:r>
              <a:rPr lang="en-US" sz="1400" dirty="0"/>
              <a:t> &amp; Grasso-</a:t>
            </a:r>
            <a:r>
              <a:rPr lang="en-US" sz="1400" dirty="0" err="1"/>
              <a:t>Correnti</a:t>
            </a:r>
            <a:r>
              <a:rPr lang="en-US" sz="1400" dirty="0"/>
              <a:t> 2002)</a:t>
            </a:r>
          </a:p>
        </p:txBody>
      </p:sp>
    </p:spTree>
    <p:extLst>
      <p:ext uri="{BB962C8B-B14F-4D97-AF65-F5344CB8AC3E}">
        <p14:creationId xmlns:p14="http://schemas.microsoft.com/office/powerpoint/2010/main" val="1970783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Check Your Knowledge</a:t>
            </a:r>
            <a:endParaRPr lang="en-US" dirty="0"/>
          </a:p>
        </p:txBody>
      </p:sp>
      <p:sp>
        <p:nvSpPr>
          <p:cNvPr id="8" name="Content Placeholder 2"/>
          <p:cNvSpPr>
            <a:spLocks noGrp="1"/>
          </p:cNvSpPr>
          <p:nvPr>
            <p:ph idx="1"/>
          </p:nvPr>
        </p:nvSpPr>
        <p:spPr>
          <a:xfrm>
            <a:off x="914400" y="1524000"/>
            <a:ext cx="8229600" cy="1752599"/>
          </a:xfrm>
        </p:spPr>
        <p:txBody>
          <a:bodyPr/>
          <a:lstStyle/>
          <a:p>
            <a:pPr>
              <a:buFont typeface="Courier New" pitchFamily="49" charset="0"/>
              <a:buChar char="o"/>
            </a:pPr>
            <a:r>
              <a:rPr lang="en-US" sz="2600" dirty="0" smtClean="0"/>
              <a:t>What medication do you expect to see ordered immediately for our emergency department patient with a saddle emboli and low blood pressure?</a:t>
            </a:r>
            <a:endParaRPr lang="en-US" sz="2600" dirty="0"/>
          </a:p>
        </p:txBody>
      </p:sp>
      <p:sp>
        <p:nvSpPr>
          <p:cNvPr id="5" name="Rectangle 4"/>
          <p:cNvSpPr/>
          <p:nvPr/>
        </p:nvSpPr>
        <p:spPr>
          <a:xfrm>
            <a:off x="932206" y="3728103"/>
            <a:ext cx="2514600" cy="2514600"/>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Warfarin </a:t>
            </a:r>
          </a:p>
          <a:p>
            <a:pPr algn="ctr"/>
            <a:endParaRPr lang="en-US" sz="2400" dirty="0"/>
          </a:p>
          <a:p>
            <a:pPr algn="ctr"/>
            <a:r>
              <a:rPr lang="en-US" sz="1400" dirty="0" smtClean="0"/>
              <a:t>Good try! Warfarin prevents further clot formation by interfering with the synthesis of clotting factors. </a:t>
            </a:r>
            <a:endParaRPr lang="en-US" sz="1400" dirty="0"/>
          </a:p>
        </p:txBody>
      </p:sp>
      <p:sp>
        <p:nvSpPr>
          <p:cNvPr id="6" name="Rectangle 5"/>
          <p:cNvSpPr/>
          <p:nvPr/>
        </p:nvSpPr>
        <p:spPr>
          <a:xfrm>
            <a:off x="3675406" y="3728103"/>
            <a:ext cx="2514600" cy="2514600"/>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Heparin</a:t>
            </a:r>
            <a:r>
              <a:rPr lang="en-US" sz="2400" dirty="0" smtClean="0"/>
              <a:t> </a:t>
            </a:r>
          </a:p>
          <a:p>
            <a:pPr algn="ctr"/>
            <a:endParaRPr lang="en-US" sz="2400" dirty="0"/>
          </a:p>
          <a:p>
            <a:pPr algn="ctr"/>
            <a:r>
              <a:rPr lang="en-US" sz="1400" dirty="0" smtClean="0"/>
              <a:t>Try again. Heparin prevents further clot formation by increasing the function of </a:t>
            </a:r>
            <a:r>
              <a:rPr lang="en-US" sz="1400" dirty="0" err="1" smtClean="0"/>
              <a:t>antithrombin</a:t>
            </a:r>
            <a:r>
              <a:rPr lang="en-US" sz="1400" dirty="0" smtClean="0"/>
              <a:t>. It is used for small or single emboli.</a:t>
            </a:r>
            <a:endParaRPr lang="en-US" sz="1400" dirty="0"/>
          </a:p>
        </p:txBody>
      </p:sp>
      <p:sp>
        <p:nvSpPr>
          <p:cNvPr id="7" name="Rectangle 6"/>
          <p:cNvSpPr/>
          <p:nvPr/>
        </p:nvSpPr>
        <p:spPr>
          <a:xfrm>
            <a:off x="6418606" y="3728103"/>
            <a:ext cx="2514600" cy="2514600"/>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smtClean="0"/>
              <a:t>rTPA</a:t>
            </a:r>
            <a:r>
              <a:rPr lang="en-US" sz="1600" dirty="0" smtClean="0"/>
              <a:t> </a:t>
            </a:r>
          </a:p>
          <a:p>
            <a:pPr algn="ctr"/>
            <a:endParaRPr lang="en-US" sz="1600" dirty="0" smtClean="0"/>
          </a:p>
          <a:p>
            <a:pPr algn="ctr"/>
            <a:r>
              <a:rPr lang="en-US" sz="1400" dirty="0" smtClean="0"/>
              <a:t>Correct! </a:t>
            </a:r>
            <a:r>
              <a:rPr lang="en-US" sz="1400" dirty="0" err="1" smtClean="0"/>
              <a:t>rTPA</a:t>
            </a:r>
            <a:r>
              <a:rPr lang="en-US" sz="1400" dirty="0" smtClean="0"/>
              <a:t> works to break down the current clot by activating plasminogen which forms plasmin to break down the clot.  It is it used in large lots like a saddle embolism and when there hemodynamic instability (hypotension).</a:t>
            </a:r>
            <a:endParaRPr lang="en-US" sz="1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Courier New" pitchFamily="49" charset="0"/>
              <a:buChar char="o"/>
            </a:pPr>
            <a:r>
              <a:rPr lang="en-US" sz="2600" dirty="0" smtClean="0"/>
              <a:t>Pulmonary embolism is a common and sometimes fatal condition.</a:t>
            </a:r>
          </a:p>
          <a:p>
            <a:pPr>
              <a:buFont typeface="Courier New" pitchFamily="49" charset="0"/>
              <a:buChar char="o"/>
            </a:pPr>
            <a:endParaRPr lang="en-US" sz="2600" dirty="0" smtClean="0"/>
          </a:p>
          <a:p>
            <a:pPr>
              <a:buFont typeface="Courier New" pitchFamily="49" charset="0"/>
              <a:buChar char="o"/>
            </a:pPr>
            <a:r>
              <a:rPr lang="en-US" sz="2600" dirty="0" smtClean="0"/>
              <a:t>Prompt diagnosis and treatment can reduce mortality. </a:t>
            </a:r>
          </a:p>
          <a:p>
            <a:pPr>
              <a:buFont typeface="Courier New" pitchFamily="49" charset="0"/>
              <a:buChar char="o"/>
            </a:pPr>
            <a:endParaRPr lang="en-US" sz="2600" dirty="0" smtClean="0"/>
          </a:p>
          <a:p>
            <a:pPr>
              <a:buFont typeface="Courier New" pitchFamily="49" charset="0"/>
              <a:buChar char="o"/>
            </a:pPr>
            <a:r>
              <a:rPr lang="en-US" sz="2600" dirty="0" smtClean="0"/>
              <a:t>Remember, this tutorial demonstrated the ideal clinical situation</a:t>
            </a:r>
            <a:r>
              <a:rPr lang="en-US" sz="2600" dirty="0"/>
              <a:t>. </a:t>
            </a:r>
            <a:endParaRPr lang="en-US" sz="2600" dirty="0" smtClean="0"/>
          </a:p>
        </p:txBody>
      </p:sp>
      <p:pic>
        <p:nvPicPr>
          <p:cNvPr id="2050" name="Picture 2" descr="C:\Users\Home\AppData\Local\Microsoft\Windows\Temporary Internet Files\Content.IE5\K828VU3U\MC9003392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029200"/>
            <a:ext cx="904875" cy="904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62800" y="6200094"/>
            <a:ext cx="1614157" cy="307777"/>
          </a:xfrm>
          <a:prstGeom prst="rect">
            <a:avLst/>
          </a:prstGeom>
          <a:noFill/>
        </p:spPr>
        <p:txBody>
          <a:bodyPr wrap="square" rtlCol="0">
            <a:spAutoFit/>
          </a:bodyPr>
          <a:lstStyle/>
          <a:p>
            <a:r>
              <a:rPr lang="en-US" sz="1400" dirty="0" smtClean="0"/>
              <a:t>Microsoft Clip Art</a:t>
            </a: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Cited</a:t>
            </a:r>
            <a:endParaRPr lang="en-US" dirty="0"/>
          </a:p>
        </p:txBody>
      </p:sp>
      <p:sp>
        <p:nvSpPr>
          <p:cNvPr id="3" name="Content Placeholder 2"/>
          <p:cNvSpPr>
            <a:spLocks noGrp="1"/>
          </p:cNvSpPr>
          <p:nvPr>
            <p:ph idx="1"/>
          </p:nvPr>
        </p:nvSpPr>
        <p:spPr>
          <a:xfrm>
            <a:off x="1219200" y="1371600"/>
            <a:ext cx="7772400" cy="5334000"/>
          </a:xfrm>
        </p:spPr>
        <p:txBody>
          <a:bodyPr>
            <a:noAutofit/>
          </a:bodyPr>
          <a:lstStyle/>
          <a:p>
            <a:pPr>
              <a:buFont typeface="Courier New" pitchFamily="49" charset="0"/>
              <a:buChar char="o"/>
            </a:pPr>
            <a:endParaRPr lang="en-US" sz="1400" dirty="0" smtClean="0"/>
          </a:p>
          <a:p>
            <a:pPr>
              <a:buFont typeface="Courier New" pitchFamily="49" charset="0"/>
              <a:buChar char="o"/>
            </a:pPr>
            <a:r>
              <a:rPr lang="en-US" sz="1400" dirty="0" err="1" smtClean="0"/>
              <a:t>Almoosa</a:t>
            </a:r>
            <a:r>
              <a:rPr lang="en-US" sz="1400" dirty="0"/>
              <a:t>, K. </a:t>
            </a:r>
            <a:r>
              <a:rPr lang="en-US" sz="1400" dirty="0" smtClean="0"/>
              <a:t>(2002). Is </a:t>
            </a:r>
            <a:r>
              <a:rPr lang="en-US" sz="1400" dirty="0"/>
              <a:t>t</a:t>
            </a:r>
            <a:r>
              <a:rPr lang="en-US" sz="1400" dirty="0" smtClean="0"/>
              <a:t>hrombolytic </a:t>
            </a:r>
            <a:r>
              <a:rPr lang="en-US" sz="1400" dirty="0"/>
              <a:t>t</a:t>
            </a:r>
            <a:r>
              <a:rPr lang="en-US" sz="1400" dirty="0" smtClean="0"/>
              <a:t>herapy </a:t>
            </a:r>
            <a:r>
              <a:rPr lang="en-US" sz="1400" dirty="0"/>
              <a:t>e</a:t>
            </a:r>
            <a:r>
              <a:rPr lang="en-US" sz="1400" dirty="0" smtClean="0"/>
              <a:t>ffective </a:t>
            </a:r>
            <a:r>
              <a:rPr lang="en-US" sz="1400" dirty="0"/>
              <a:t>for </a:t>
            </a:r>
            <a:r>
              <a:rPr lang="en-US" sz="1400" dirty="0" smtClean="0"/>
              <a:t>pulmonary </a:t>
            </a:r>
            <a:r>
              <a:rPr lang="en-US" sz="1400" dirty="0"/>
              <a:t>e</a:t>
            </a:r>
            <a:r>
              <a:rPr lang="en-US" sz="1400" dirty="0" smtClean="0"/>
              <a:t>mbolism</a:t>
            </a:r>
            <a:r>
              <a:rPr lang="en-US" sz="1400" dirty="0"/>
              <a:t>? </a:t>
            </a:r>
            <a:r>
              <a:rPr lang="en-US" sz="1400" i="1" dirty="0"/>
              <a:t>American </a:t>
            </a:r>
            <a:r>
              <a:rPr lang="en-US" sz="1400" i="1" dirty="0" smtClean="0"/>
              <a:t>	Family </a:t>
            </a:r>
            <a:r>
              <a:rPr lang="en-US" sz="1400" i="1" dirty="0"/>
              <a:t>Physician</a:t>
            </a:r>
            <a:r>
              <a:rPr lang="en-US" sz="1400" dirty="0"/>
              <a:t>, 65(6), 1097-1103</a:t>
            </a:r>
            <a:r>
              <a:rPr lang="en-US" sz="1400" dirty="0" smtClean="0"/>
              <a:t>.</a:t>
            </a:r>
          </a:p>
          <a:p>
            <a:pPr>
              <a:buFont typeface="Courier New" pitchFamily="49" charset="0"/>
              <a:buChar char="o"/>
            </a:pPr>
            <a:r>
              <a:rPr lang="en-US" sz="1400" dirty="0" err="1"/>
              <a:t>Goldhaber</a:t>
            </a:r>
            <a:r>
              <a:rPr lang="en-US" sz="1400" dirty="0"/>
              <a:t>, S. &amp; Grasso-</a:t>
            </a:r>
            <a:r>
              <a:rPr lang="en-US" sz="1400" dirty="0" err="1"/>
              <a:t>Correnti</a:t>
            </a:r>
            <a:r>
              <a:rPr lang="en-US" sz="1400" dirty="0"/>
              <a:t>, N. (2002). Treatment of </a:t>
            </a:r>
            <a:r>
              <a:rPr lang="en-US" sz="1400" dirty="0" smtClean="0"/>
              <a:t>blood </a:t>
            </a:r>
            <a:r>
              <a:rPr lang="en-US" sz="1400" dirty="0"/>
              <a:t>c</a:t>
            </a:r>
            <a:r>
              <a:rPr lang="en-US" sz="1400" dirty="0" smtClean="0"/>
              <a:t>lots</a:t>
            </a:r>
            <a:r>
              <a:rPr lang="en-US" sz="1400" dirty="0"/>
              <a:t>. </a:t>
            </a:r>
            <a:r>
              <a:rPr lang="en-US" sz="1400" i="1" dirty="0"/>
              <a:t>Circulation. 106, </a:t>
            </a:r>
            <a:r>
              <a:rPr lang="en-US" sz="1400" i="1" dirty="0" smtClean="0"/>
              <a:t>138-	140.</a:t>
            </a:r>
            <a:endParaRPr lang="en-US" sz="1400" dirty="0" smtClean="0"/>
          </a:p>
          <a:p>
            <a:pPr>
              <a:buFont typeface="Courier New" pitchFamily="49" charset="0"/>
              <a:buChar char="o"/>
            </a:pPr>
            <a:r>
              <a:rPr lang="en-US" sz="1400" dirty="0" err="1" smtClean="0"/>
              <a:t>Porth</a:t>
            </a:r>
            <a:r>
              <a:rPr lang="en-US" sz="1400" dirty="0"/>
              <a:t>, C.M. &amp; </a:t>
            </a:r>
            <a:r>
              <a:rPr lang="en-US" sz="1400" dirty="0" err="1"/>
              <a:t>Matfin</a:t>
            </a:r>
            <a:r>
              <a:rPr lang="en-US" sz="1400" dirty="0"/>
              <a:t>, G. (</a:t>
            </a:r>
            <a:r>
              <a:rPr lang="en-US" sz="1400" dirty="0" smtClean="0"/>
              <a:t>2009). </a:t>
            </a:r>
            <a:r>
              <a:rPr lang="en-US" sz="1400" i="1" dirty="0"/>
              <a:t>Pathophysiology: Concepts of altered </a:t>
            </a:r>
            <a:r>
              <a:rPr lang="en-US" sz="1400" i="1" dirty="0" smtClean="0"/>
              <a:t>health. </a:t>
            </a:r>
            <a:r>
              <a:rPr lang="en-US" sz="1400" dirty="0" smtClean="0"/>
              <a:t>Philadelphia</a:t>
            </a:r>
            <a:r>
              <a:rPr lang="en-US" sz="1400" dirty="0"/>
              <a:t>, </a:t>
            </a:r>
            <a:r>
              <a:rPr lang="en-US" sz="1400" dirty="0" smtClean="0"/>
              <a:t>	PA</a:t>
            </a:r>
            <a:r>
              <a:rPr lang="en-US" sz="1400" dirty="0"/>
              <a:t>: Lippincott, Williams &amp; Wilkins</a:t>
            </a:r>
            <a:r>
              <a:rPr lang="en-US" sz="1400" dirty="0" smtClean="0"/>
              <a:t>.</a:t>
            </a:r>
          </a:p>
          <a:p>
            <a:pPr>
              <a:buFont typeface="Courier New" pitchFamily="49" charset="0"/>
              <a:buChar char="o"/>
            </a:pPr>
            <a:r>
              <a:rPr lang="en-US" sz="1400" dirty="0" err="1"/>
              <a:t>Ramzi</a:t>
            </a:r>
            <a:r>
              <a:rPr lang="en-US" sz="1400" dirty="0"/>
              <a:t>, D. &amp; </a:t>
            </a:r>
            <a:r>
              <a:rPr lang="en-US" sz="1400" dirty="0" err="1"/>
              <a:t>Leeper</a:t>
            </a:r>
            <a:r>
              <a:rPr lang="en-US" sz="1400" dirty="0"/>
              <a:t>, K. </a:t>
            </a:r>
            <a:r>
              <a:rPr lang="en-US" sz="1400" dirty="0" smtClean="0"/>
              <a:t>(2004). DVT </a:t>
            </a:r>
            <a:r>
              <a:rPr lang="en-US" sz="1400" dirty="0"/>
              <a:t>and p</a:t>
            </a:r>
            <a:r>
              <a:rPr lang="en-US" sz="1400" dirty="0" smtClean="0"/>
              <a:t>ulmonary embolism</a:t>
            </a:r>
            <a:r>
              <a:rPr lang="en-US" sz="1400" dirty="0"/>
              <a:t>: Part II. Treatment and </a:t>
            </a:r>
            <a:r>
              <a:rPr lang="en-US" sz="1400" dirty="0" smtClean="0"/>
              <a:t>	prevention</a:t>
            </a:r>
            <a:r>
              <a:rPr lang="en-US" sz="1400" dirty="0"/>
              <a:t>. </a:t>
            </a:r>
            <a:r>
              <a:rPr lang="en-US" sz="1400" i="1" dirty="0"/>
              <a:t>American Family Physician</a:t>
            </a:r>
            <a:r>
              <a:rPr lang="en-US" sz="1400" dirty="0"/>
              <a:t>, 69(12), 2841-2848</a:t>
            </a:r>
            <a:r>
              <a:rPr lang="en-US" sz="1400" dirty="0" smtClean="0"/>
              <a:t>.</a:t>
            </a:r>
          </a:p>
          <a:p>
            <a:pPr>
              <a:buFont typeface="Courier New" pitchFamily="49" charset="0"/>
              <a:buChar char="o"/>
            </a:pPr>
            <a:r>
              <a:rPr lang="en-US" sz="1400" dirty="0" smtClean="0"/>
              <a:t>Rodger, M., Carrier, M., Jones, G., </a:t>
            </a:r>
            <a:r>
              <a:rPr lang="en-US" sz="1400" dirty="0" err="1" smtClean="0"/>
              <a:t>Rasuli</a:t>
            </a:r>
            <a:r>
              <a:rPr lang="en-US" sz="1400" dirty="0" smtClean="0"/>
              <a:t>, P., Raymond, F., </a:t>
            </a:r>
            <a:r>
              <a:rPr lang="en-US" sz="1400" dirty="0" err="1" smtClean="0"/>
              <a:t>Djunaedi</a:t>
            </a:r>
            <a:r>
              <a:rPr lang="en-US" sz="1400" dirty="0" smtClean="0"/>
              <a:t>, H., &amp; Wells, P. 	(2000). Diagnostic </a:t>
            </a:r>
            <a:r>
              <a:rPr lang="en-US" sz="1400" dirty="0"/>
              <a:t>v</a:t>
            </a:r>
            <a:r>
              <a:rPr lang="en-US" sz="1400" dirty="0" smtClean="0"/>
              <a:t>alue </a:t>
            </a:r>
            <a:r>
              <a:rPr lang="en-US" sz="1400" dirty="0"/>
              <a:t>of </a:t>
            </a:r>
            <a:r>
              <a:rPr lang="en-US" sz="1400" dirty="0" smtClean="0"/>
              <a:t>arterial </a:t>
            </a:r>
            <a:r>
              <a:rPr lang="en-US" sz="1400" dirty="0"/>
              <a:t>b</a:t>
            </a:r>
            <a:r>
              <a:rPr lang="en-US" sz="1400" dirty="0" smtClean="0"/>
              <a:t>lood </a:t>
            </a:r>
            <a:r>
              <a:rPr lang="en-US" sz="1400" dirty="0"/>
              <a:t>g</a:t>
            </a:r>
            <a:r>
              <a:rPr lang="en-US" sz="1400" dirty="0" smtClean="0"/>
              <a:t>as </a:t>
            </a:r>
            <a:r>
              <a:rPr lang="en-US" sz="1400" dirty="0"/>
              <a:t>m</a:t>
            </a:r>
            <a:r>
              <a:rPr lang="en-US" sz="1400" dirty="0" smtClean="0"/>
              <a:t>easurement </a:t>
            </a:r>
            <a:r>
              <a:rPr lang="en-US" sz="1400" dirty="0"/>
              <a:t>in </a:t>
            </a:r>
            <a:r>
              <a:rPr lang="en-US" sz="1400" dirty="0" smtClean="0"/>
              <a:t>suspected </a:t>
            </a:r>
            <a:r>
              <a:rPr lang="en-US" sz="1400" dirty="0"/>
              <a:t>p</a:t>
            </a:r>
            <a:r>
              <a:rPr lang="en-US" sz="1400" dirty="0" smtClean="0"/>
              <a:t>ulmonary 	embolism. </a:t>
            </a:r>
            <a:r>
              <a:rPr lang="en-US" sz="1400" i="1" dirty="0" smtClean="0"/>
              <a:t>American Journal of Respiratory and Critical Care Medicine</a:t>
            </a:r>
            <a:r>
              <a:rPr lang="en-US" sz="1400" dirty="0" smtClean="0"/>
              <a:t>, 162(6), 	2105-2108.</a:t>
            </a:r>
          </a:p>
          <a:p>
            <a:pPr>
              <a:buFont typeface="Courier New" pitchFamily="49" charset="0"/>
              <a:buChar char="o"/>
            </a:pPr>
            <a:r>
              <a:rPr lang="en-US" sz="1400" dirty="0" smtClean="0"/>
              <a:t>Stein, P., </a:t>
            </a:r>
            <a:r>
              <a:rPr lang="en-US" sz="1400" dirty="0" err="1" smtClean="0"/>
              <a:t>Matta</a:t>
            </a:r>
            <a:r>
              <a:rPr lang="en-US" sz="1400" dirty="0" smtClean="0"/>
              <a:t>, F., </a:t>
            </a:r>
            <a:r>
              <a:rPr lang="en-US" sz="1400" dirty="0" err="1" smtClean="0"/>
              <a:t>Musani</a:t>
            </a:r>
            <a:r>
              <a:rPr lang="en-US" sz="1400" dirty="0" smtClean="0"/>
              <a:t>, M., &amp; </a:t>
            </a:r>
            <a:r>
              <a:rPr lang="en-US" sz="1400" dirty="0" err="1" smtClean="0"/>
              <a:t>Diaczok</a:t>
            </a:r>
            <a:r>
              <a:rPr lang="en-US" sz="1400" dirty="0" smtClean="0"/>
              <a:t>, B. (2010). Silent pulmonary </a:t>
            </a:r>
            <a:r>
              <a:rPr lang="en-US" sz="1400" dirty="0"/>
              <a:t>e</a:t>
            </a:r>
            <a:r>
              <a:rPr lang="en-US" sz="1400" dirty="0" smtClean="0"/>
              <a:t>mbolism in patients 	with </a:t>
            </a:r>
            <a:r>
              <a:rPr lang="en-US" sz="1400" dirty="0"/>
              <a:t>d</a:t>
            </a:r>
            <a:r>
              <a:rPr lang="en-US" sz="1400" dirty="0" smtClean="0"/>
              <a:t>eep </a:t>
            </a:r>
            <a:r>
              <a:rPr lang="en-US" sz="1400" dirty="0"/>
              <a:t>v</a:t>
            </a:r>
            <a:r>
              <a:rPr lang="en-US" sz="1400" dirty="0" smtClean="0"/>
              <a:t>enous thrombosis: A systematic </a:t>
            </a:r>
            <a:r>
              <a:rPr lang="en-US" sz="1400" dirty="0"/>
              <a:t>r</a:t>
            </a:r>
            <a:r>
              <a:rPr lang="en-US" sz="1400" dirty="0" smtClean="0"/>
              <a:t>eview. </a:t>
            </a:r>
            <a:r>
              <a:rPr lang="en-US" sz="1400" i="1" dirty="0" smtClean="0"/>
              <a:t>American Journal of Medicine</a:t>
            </a:r>
            <a:r>
              <a:rPr lang="en-US" sz="1400" dirty="0" smtClean="0"/>
              <a:t>, 	123(5), 426-431.</a:t>
            </a:r>
            <a:endParaRPr lang="en-US" sz="1400" dirty="0"/>
          </a:p>
          <a:p>
            <a:pPr>
              <a:buFont typeface="Courier New" pitchFamily="49" charset="0"/>
              <a:buChar char="o"/>
            </a:pPr>
            <a:r>
              <a:rPr lang="en-US" sz="1400" dirty="0" smtClean="0"/>
              <a:t>Thompson</a:t>
            </a:r>
            <a:r>
              <a:rPr lang="en-US" sz="1400" dirty="0"/>
              <a:t>, B.T. &amp; Hales, C. (2011, December 23). Overview of </a:t>
            </a:r>
            <a:r>
              <a:rPr lang="en-US" sz="1400" dirty="0" smtClean="0"/>
              <a:t>acute </a:t>
            </a:r>
            <a:r>
              <a:rPr lang="en-US" sz="1400" dirty="0"/>
              <a:t>p</a:t>
            </a:r>
            <a:r>
              <a:rPr lang="en-US" sz="1400" dirty="0" smtClean="0"/>
              <a:t>ulmonary </a:t>
            </a:r>
            <a:r>
              <a:rPr lang="en-US" sz="1400" dirty="0"/>
              <a:t>e</a:t>
            </a:r>
            <a:r>
              <a:rPr lang="en-US" sz="1400" dirty="0" smtClean="0"/>
              <a:t>mbolism</a:t>
            </a:r>
            <a:r>
              <a:rPr lang="en-US" sz="1400" dirty="0"/>
              <a:t>. </a:t>
            </a:r>
            <a:r>
              <a:rPr lang="en-US" sz="1400" dirty="0" smtClean="0"/>
              <a:t>	Retrieved </a:t>
            </a:r>
            <a:r>
              <a:rPr lang="en-US" sz="1400" dirty="0"/>
              <a:t>February 11, 2012 from </a:t>
            </a:r>
            <a:r>
              <a:rPr lang="en-US" sz="1400" dirty="0" err="1"/>
              <a:t>UpToDate</a:t>
            </a:r>
            <a:r>
              <a:rPr lang="en-US" sz="1400" dirty="0"/>
              <a:t> online textbook: </a:t>
            </a:r>
            <a:r>
              <a:rPr lang="en-US" sz="1400" dirty="0" smtClean="0"/>
              <a:t>	</a:t>
            </a:r>
            <a:r>
              <a:rPr lang="en-US" sz="1400" dirty="0" smtClean="0">
                <a:hlinkClick r:id="rId2"/>
              </a:rPr>
              <a:t>http</a:t>
            </a:r>
            <a:r>
              <a:rPr lang="en-US" sz="1400" dirty="0">
                <a:hlinkClick r:id="rId2"/>
              </a:rPr>
              <a:t>://www.uptodate.com</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Cited</a:t>
            </a:r>
            <a:endParaRPr lang="en-US" dirty="0"/>
          </a:p>
        </p:txBody>
      </p:sp>
      <p:sp>
        <p:nvSpPr>
          <p:cNvPr id="3" name="Content Placeholder 2"/>
          <p:cNvSpPr>
            <a:spLocks noGrp="1"/>
          </p:cNvSpPr>
          <p:nvPr>
            <p:ph idx="1"/>
          </p:nvPr>
        </p:nvSpPr>
        <p:spPr/>
        <p:txBody>
          <a:bodyPr/>
          <a:lstStyle/>
          <a:p>
            <a:pPr marL="0" indent="0">
              <a:buNone/>
            </a:pPr>
            <a:endParaRPr lang="en-US" sz="1700" dirty="0" smtClean="0">
              <a:hlinkClick r:id="rId3"/>
            </a:endParaRPr>
          </a:p>
          <a:p>
            <a:pPr>
              <a:buFont typeface="Courier New" pitchFamily="49" charset="0"/>
              <a:buChar char="o"/>
            </a:pPr>
            <a:r>
              <a:rPr lang="en-US" sz="1400" dirty="0"/>
              <a:t>Bowne, Pat. </a:t>
            </a:r>
            <a:r>
              <a:rPr lang="en-US" sz="1400" i="1" dirty="0"/>
              <a:t>Hemostasis</a:t>
            </a:r>
            <a:r>
              <a:rPr lang="en-US" sz="1400" dirty="0"/>
              <a:t>. Retrieved February 17, 2012 with permission from Bowne, P.S., </a:t>
            </a:r>
            <a:r>
              <a:rPr lang="en-US" sz="1400" dirty="0" smtClean="0"/>
              <a:t>	2004-2010</a:t>
            </a:r>
            <a:r>
              <a:rPr lang="en-US" sz="1400" dirty="0"/>
              <a:t>, PATHO Interactive Physiology Tutorials: </a:t>
            </a:r>
            <a:r>
              <a:rPr lang="en-US" sz="1400" dirty="0" smtClean="0"/>
              <a:t>		</a:t>
            </a:r>
            <a:r>
              <a:rPr lang="en-US" sz="1400" dirty="0" smtClean="0">
                <a:hlinkClick r:id="rId3"/>
              </a:rPr>
              <a:t>http</a:t>
            </a:r>
            <a:r>
              <a:rPr lang="en-US" sz="1400" dirty="0">
                <a:hlinkClick r:id="rId3"/>
              </a:rPr>
              <a:t>://</a:t>
            </a:r>
            <a:r>
              <a:rPr lang="en-US" sz="1400" dirty="0" smtClean="0">
                <a:hlinkClick r:id="rId3"/>
              </a:rPr>
              <a:t>faculty.alverno.edu/bowneps/hemostasis/h19.htm</a:t>
            </a:r>
            <a:endParaRPr lang="en-US" sz="1400" dirty="0" smtClean="0"/>
          </a:p>
          <a:p>
            <a:pPr marL="0" indent="0">
              <a:buNone/>
            </a:pPr>
            <a:endParaRPr lang="en-US" sz="1400" dirty="0"/>
          </a:p>
          <a:p>
            <a:pPr>
              <a:buFont typeface="Courier New" pitchFamily="49" charset="0"/>
              <a:buChar char="o"/>
            </a:pPr>
            <a:r>
              <a:rPr lang="en-US" sz="1400" dirty="0"/>
              <a:t>Clker.com. (</a:t>
            </a:r>
            <a:r>
              <a:rPr lang="en-US" sz="1400" dirty="0" err="1"/>
              <a:t>n.d.</a:t>
            </a:r>
            <a:r>
              <a:rPr lang="en-US" sz="1400" dirty="0"/>
              <a:t>) Retrieved March 4, </a:t>
            </a:r>
            <a:r>
              <a:rPr lang="en-US" sz="1400" dirty="0" smtClean="0"/>
              <a:t>2012: 	</a:t>
            </a:r>
            <a:r>
              <a:rPr lang="en-US" sz="1400" dirty="0" smtClean="0">
                <a:hlinkClick r:id="rId4"/>
              </a:rPr>
              <a:t>http</a:t>
            </a:r>
            <a:r>
              <a:rPr lang="en-US" sz="1400" dirty="0">
                <a:hlinkClick r:id="rId4"/>
              </a:rPr>
              <a:t>://</a:t>
            </a:r>
            <a:r>
              <a:rPr lang="en-US" sz="1400" dirty="0" smtClean="0">
                <a:hlinkClick r:id="rId4"/>
              </a:rPr>
              <a:t>www.clker.com/clipart28685.html</a:t>
            </a:r>
            <a:endParaRPr lang="en-US" sz="1400" dirty="0" smtClean="0"/>
          </a:p>
          <a:p>
            <a:pPr marL="0" indent="0">
              <a:buNone/>
            </a:pPr>
            <a:endParaRPr lang="en-US" sz="1400" dirty="0"/>
          </a:p>
          <a:p>
            <a:pPr>
              <a:buFont typeface="Courier New" pitchFamily="49" charset="0"/>
              <a:buChar char="o"/>
            </a:pPr>
            <a:r>
              <a:rPr lang="en-US" sz="1400" dirty="0"/>
              <a:t>EKGinterpretation.com. (</a:t>
            </a:r>
            <a:r>
              <a:rPr lang="en-US" sz="1400" dirty="0" err="1"/>
              <a:t>n.d.</a:t>
            </a:r>
            <a:r>
              <a:rPr lang="en-US" sz="1400" dirty="0"/>
              <a:t>) Retrieved February 17, 2012 with permission. </a:t>
            </a:r>
            <a:r>
              <a:rPr lang="en-US" sz="1400" dirty="0" smtClean="0"/>
              <a:t>	</a:t>
            </a:r>
            <a:r>
              <a:rPr lang="en-US" sz="1400" dirty="0" smtClean="0">
                <a:hlinkClick r:id="rId5"/>
              </a:rPr>
              <a:t>http</a:t>
            </a:r>
            <a:r>
              <a:rPr lang="en-US" sz="1400" dirty="0">
                <a:hlinkClick r:id="rId5"/>
              </a:rPr>
              <a:t>://www.ekginterpretation.com/library/acute-pulmonary-embolism/</a:t>
            </a:r>
            <a:endParaRPr lang="en-US" sz="1400" dirty="0"/>
          </a:p>
          <a:p>
            <a:pPr marL="0" indent="0">
              <a:buNone/>
            </a:pPr>
            <a:endParaRPr lang="en-US" sz="1400" dirty="0" smtClean="0"/>
          </a:p>
          <a:p>
            <a:pPr>
              <a:buFont typeface="Courier New" pitchFamily="49" charset="0"/>
              <a:buChar char="o"/>
            </a:pPr>
            <a:r>
              <a:rPr lang="en-US" sz="1400" dirty="0" smtClean="0"/>
              <a:t>Wiki. (</a:t>
            </a:r>
            <a:r>
              <a:rPr lang="en-US" sz="1400" dirty="0" err="1" smtClean="0"/>
              <a:t>n.d.</a:t>
            </a:r>
            <a:r>
              <a:rPr lang="en-US" sz="1400" dirty="0" smtClean="0"/>
              <a:t>) Retrieved </a:t>
            </a:r>
            <a:r>
              <a:rPr lang="en-US" sz="1400" dirty="0"/>
              <a:t>March 14, </a:t>
            </a:r>
            <a:r>
              <a:rPr lang="en-US" sz="1400" dirty="0" smtClean="0"/>
              <a:t>2012: </a:t>
            </a:r>
            <a:r>
              <a:rPr lang="en-US" sz="1400" dirty="0" smtClean="0">
                <a:hlinkClick r:id="rId6"/>
              </a:rPr>
              <a:t>http</a:t>
            </a:r>
            <a:r>
              <a:rPr lang="en-US" sz="1400" dirty="0">
                <a:hlinkClick r:id="rId6"/>
              </a:rPr>
              <a:t>://</a:t>
            </a:r>
            <a:r>
              <a:rPr lang="en-US" sz="1400" dirty="0" smtClean="0">
                <a:hlinkClick r:id="rId6"/>
              </a:rPr>
              <a:t>en.wikipedia.org/wiki/File:SaddlePE.PNG</a:t>
            </a:r>
            <a:endParaRPr lang="en-US" sz="1400" dirty="0" smtClean="0"/>
          </a:p>
          <a:p>
            <a:pPr marL="0" indent="0">
              <a:buNone/>
            </a:pPr>
            <a:endParaRPr lang="en-US" sz="1400" dirty="0" smtClean="0"/>
          </a:p>
          <a:p>
            <a:pPr>
              <a:buFont typeface="Courier New" pitchFamily="49" charset="0"/>
              <a:buChar char="o"/>
            </a:pPr>
            <a:r>
              <a:rPr lang="en-US" sz="1400" dirty="0" smtClean="0"/>
              <a:t>Wiki. (</a:t>
            </a:r>
            <a:r>
              <a:rPr lang="en-US" sz="1400" dirty="0" err="1" smtClean="0"/>
              <a:t>n.d.</a:t>
            </a:r>
            <a:r>
              <a:rPr lang="en-US" sz="1400" dirty="0" smtClean="0"/>
              <a:t>) Retrieved </a:t>
            </a:r>
            <a:r>
              <a:rPr lang="en-US" sz="1400" dirty="0"/>
              <a:t>March 1, </a:t>
            </a:r>
            <a:r>
              <a:rPr lang="en-US" sz="1400" dirty="0" smtClean="0"/>
              <a:t>2012: 	</a:t>
            </a:r>
            <a:r>
              <a:rPr lang="en-US" sz="1400" dirty="0" smtClean="0">
                <a:hlinkClick r:id="rId7"/>
              </a:rPr>
              <a:t>http</a:t>
            </a:r>
            <a:r>
              <a:rPr lang="en-US" sz="1400" dirty="0">
                <a:hlinkClick r:id="rId7"/>
              </a:rPr>
              <a:t>://</a:t>
            </a:r>
            <a:r>
              <a:rPr lang="en-US" sz="1400" dirty="0" smtClean="0">
                <a:hlinkClick r:id="rId7"/>
              </a:rPr>
              <a:t>en.wikipedia.org/wiki/File:Saddle%20thromboembolus.jpg</a:t>
            </a:r>
            <a:endParaRPr lang="en-US" sz="1400" dirty="0"/>
          </a:p>
          <a:p>
            <a:pPr marL="0" indent="0">
              <a:buNone/>
            </a:pPr>
            <a:endParaRPr lang="en-US" sz="1400" dirty="0" smtClean="0"/>
          </a:p>
          <a:p>
            <a:pPr>
              <a:buFont typeface="Courier New" pitchFamily="49" charset="0"/>
              <a:buChar char="o"/>
            </a:pPr>
            <a:r>
              <a:rPr lang="en-US" sz="1400" dirty="0" smtClean="0"/>
              <a:t>Wiki. (</a:t>
            </a:r>
            <a:r>
              <a:rPr lang="en-US" sz="1400" dirty="0" err="1" smtClean="0"/>
              <a:t>n.d</a:t>
            </a:r>
            <a:r>
              <a:rPr lang="en-US" sz="1400" dirty="0" smtClean="0"/>
              <a:t>) Retrieved </a:t>
            </a:r>
            <a:r>
              <a:rPr lang="en-US" sz="1400" dirty="0"/>
              <a:t>March 4</a:t>
            </a:r>
            <a:r>
              <a:rPr lang="en-US" sz="1400"/>
              <a:t>, </a:t>
            </a:r>
            <a:r>
              <a:rPr lang="en-US" sz="1400" smtClean="0"/>
              <a:t>2012: </a:t>
            </a:r>
            <a:r>
              <a:rPr lang="en-US" sz="1400" dirty="0" smtClean="0"/>
              <a:t>	</a:t>
            </a:r>
            <a:r>
              <a:rPr lang="en-US" sz="1400" dirty="0" smtClean="0">
                <a:hlinkClick r:id="rId8"/>
              </a:rPr>
              <a:t>http</a:t>
            </a:r>
            <a:r>
              <a:rPr lang="en-US" sz="1400" dirty="0">
                <a:hlinkClick r:id="rId8"/>
              </a:rPr>
              <a:t>://commons.wikimedia.org/wiki/File:Diagram_of_the_human_heart_(cropped).</a:t>
            </a:r>
            <a:r>
              <a:rPr lang="en-US" sz="1400" dirty="0" smtClean="0">
                <a:hlinkClick r:id="rId8"/>
              </a:rPr>
              <a:t>svg</a:t>
            </a:r>
            <a:endParaRPr lang="en-US" sz="1400" dirty="0" smtClean="0"/>
          </a:p>
          <a:p>
            <a:pPr marL="0" indent="0">
              <a:buNone/>
            </a:pPr>
            <a:endParaRPr lang="en-US" sz="1400" dirty="0" smtClean="0"/>
          </a:p>
        </p:txBody>
      </p:sp>
    </p:spTree>
    <p:extLst>
      <p:ext uri="{BB962C8B-B14F-4D97-AF65-F5344CB8AC3E}">
        <p14:creationId xmlns:p14="http://schemas.microsoft.com/office/powerpoint/2010/main" val="392739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MS90007478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flipV="1">
            <a:off x="8915400" y="6629400"/>
            <a:ext cx="45719" cy="45719"/>
          </a:xfrm>
          <a:prstGeom prst="rect">
            <a:avLst/>
          </a:prstGeom>
        </p:spPr>
      </p:pic>
      <p:sp>
        <p:nvSpPr>
          <p:cNvPr id="2" name="Title 1"/>
          <p:cNvSpPr>
            <a:spLocks noGrp="1"/>
          </p:cNvSpPr>
          <p:nvPr>
            <p:ph type="title"/>
          </p:nvPr>
        </p:nvSpPr>
        <p:spPr>
          <a:xfrm>
            <a:off x="609600" y="228600"/>
            <a:ext cx="4599584" cy="1066800"/>
          </a:xfrm>
        </p:spPr>
        <p:txBody>
          <a:bodyPr>
            <a:normAutofit/>
          </a:bodyPr>
          <a:lstStyle/>
          <a:p>
            <a:pPr algn="ctr"/>
            <a:r>
              <a:rPr lang="en-US" dirty="0" smtClean="0"/>
              <a:t>Patient Scenario</a:t>
            </a:r>
            <a:endParaRPr lang="en-US" dirty="0"/>
          </a:p>
        </p:txBody>
      </p:sp>
      <p:sp>
        <p:nvSpPr>
          <p:cNvPr id="3" name="Content Placeholder 2"/>
          <p:cNvSpPr>
            <a:spLocks noGrp="1"/>
          </p:cNvSpPr>
          <p:nvPr>
            <p:ph idx="1"/>
          </p:nvPr>
        </p:nvSpPr>
        <p:spPr>
          <a:xfrm>
            <a:off x="990600" y="1524000"/>
            <a:ext cx="8229600" cy="4678363"/>
          </a:xfrm>
        </p:spPr>
        <p:txBody>
          <a:bodyPr>
            <a:noAutofit/>
          </a:bodyPr>
          <a:lstStyle/>
          <a:p>
            <a:pPr>
              <a:buFont typeface="Courier New" pitchFamily="49" charset="0"/>
              <a:buChar char="o"/>
            </a:pPr>
            <a:r>
              <a:rPr lang="en-US" sz="2000" dirty="0" smtClean="0"/>
              <a:t>44 year old, female</a:t>
            </a:r>
            <a:r>
              <a:rPr lang="en-US" sz="2000" dirty="0"/>
              <a:t>.</a:t>
            </a:r>
            <a:r>
              <a:rPr lang="en-US" sz="2000" dirty="0" smtClean="0"/>
              <a:t> </a:t>
            </a:r>
          </a:p>
          <a:p>
            <a:pPr>
              <a:buFont typeface="Courier New" pitchFamily="49" charset="0"/>
              <a:buChar char="o"/>
            </a:pPr>
            <a:r>
              <a:rPr lang="en-US" sz="2000" dirty="0"/>
              <a:t>P</a:t>
            </a:r>
            <a:r>
              <a:rPr lang="en-US" sz="2000" dirty="0" smtClean="0"/>
              <a:t>resents with complaints of a non-productive cough,  episodes of difficulty breathing the last couple of days, and a feeling of her chest burning with cough.</a:t>
            </a:r>
          </a:p>
          <a:p>
            <a:pPr>
              <a:buFont typeface="Courier New" pitchFamily="49" charset="0"/>
              <a:buChar char="o"/>
            </a:pPr>
            <a:endParaRPr lang="en-US" sz="2000" dirty="0"/>
          </a:p>
          <a:p>
            <a:pPr marL="0" indent="0">
              <a:buNone/>
            </a:pPr>
            <a:r>
              <a:rPr lang="en-US" sz="2000" dirty="0" smtClean="0"/>
              <a:t> </a:t>
            </a:r>
          </a:p>
          <a:p>
            <a:pPr marL="0" indent="0">
              <a:buNone/>
            </a:pPr>
            <a:r>
              <a:rPr lang="en-US" sz="2000" dirty="0" smtClean="0"/>
              <a:t>Where do you think this information will take you?</a:t>
            </a:r>
            <a:endParaRPr lang="en-US" sz="2000" dirty="0"/>
          </a:p>
        </p:txBody>
      </p:sp>
      <p:pic>
        <p:nvPicPr>
          <p:cNvPr id="1026" name="Picture 2" descr="C:\Users\Home\AppData\Local\Microsoft\Windows\Temporary Internet Files\Content.IE5\0EOKZ3SY\MC9002633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7395" y="4495800"/>
            <a:ext cx="3636569" cy="985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19400" y="5562600"/>
            <a:ext cx="3200400" cy="369332"/>
          </a:xfrm>
          <a:prstGeom prst="rect">
            <a:avLst/>
          </a:prstGeom>
          <a:noFill/>
        </p:spPr>
        <p:txBody>
          <a:bodyPr wrap="square" rtlCol="0">
            <a:spAutoFit/>
          </a:bodyPr>
          <a:lstStyle/>
          <a:p>
            <a:r>
              <a:rPr lang="en-US" dirty="0" smtClean="0"/>
              <a:t>Emergency Department (ED)</a:t>
            </a:r>
            <a:endParaRPr lang="en-US" dirty="0"/>
          </a:p>
        </p:txBody>
      </p:sp>
      <p:sp>
        <p:nvSpPr>
          <p:cNvPr id="4" name="Rectangle 3"/>
          <p:cNvSpPr/>
          <p:nvPr/>
        </p:nvSpPr>
        <p:spPr>
          <a:xfrm>
            <a:off x="7345562" y="6260067"/>
            <a:ext cx="1538947" cy="307777"/>
          </a:xfrm>
          <a:prstGeom prst="rect">
            <a:avLst/>
          </a:prstGeom>
        </p:spPr>
        <p:txBody>
          <a:bodyPr wrap="none">
            <a:spAutoFit/>
          </a:bodyPr>
          <a:lstStyle/>
          <a:p>
            <a:r>
              <a:rPr lang="en-US" sz="1400" dirty="0"/>
              <a:t>Microsoft </a:t>
            </a:r>
            <a:r>
              <a:rPr lang="en-US" sz="1400" dirty="0" smtClean="0"/>
              <a:t>Clip Art</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1905" fill="hold"/>
                                        <p:tgtEl>
                                          <p:spTgt spid="6"/>
                                        </p:tgtEl>
                                      </p:cBhvr>
                                    </p:cmd>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Pulmonary Embolism?</a:t>
            </a:r>
            <a:endParaRPr lang="en-US" dirty="0"/>
          </a:p>
        </p:txBody>
      </p:sp>
      <p:sp>
        <p:nvSpPr>
          <p:cNvPr id="3" name="Content Placeholder 2"/>
          <p:cNvSpPr>
            <a:spLocks noGrp="1"/>
          </p:cNvSpPr>
          <p:nvPr>
            <p:ph idx="1"/>
          </p:nvPr>
        </p:nvSpPr>
        <p:spPr/>
        <p:txBody>
          <a:bodyPr>
            <a:normAutofit fontScale="85000" lnSpcReduction="10000"/>
          </a:bodyPr>
          <a:lstStyle/>
          <a:p>
            <a:pPr>
              <a:buFont typeface="Courier New" pitchFamily="49" charset="0"/>
              <a:buChar char="o"/>
            </a:pPr>
            <a:r>
              <a:rPr lang="en-US" dirty="0" smtClean="0"/>
              <a:t>Pulmonary </a:t>
            </a:r>
            <a:r>
              <a:rPr lang="en-US" dirty="0"/>
              <a:t>Embolism (PE) occurs when a blood-borne </a:t>
            </a:r>
            <a:r>
              <a:rPr lang="en-US" dirty="0" smtClean="0"/>
              <a:t>substance (most often a </a:t>
            </a:r>
            <a:r>
              <a:rPr lang="en-US" dirty="0" smtClean="0">
                <a:hlinkClick r:id="rId3" action="ppaction://hlinksldjump" tooltip="Deep vein thrombosis is when a clot forms deep in a vein.  "/>
              </a:rPr>
              <a:t>DVT</a:t>
            </a:r>
            <a:r>
              <a:rPr lang="en-US" dirty="0" smtClean="0"/>
              <a:t>) </a:t>
            </a:r>
            <a:r>
              <a:rPr lang="en-US" dirty="0"/>
              <a:t>lodges in a branch of the pulmonary artery and obstructs </a:t>
            </a:r>
            <a:r>
              <a:rPr lang="en-US" dirty="0" smtClean="0"/>
              <a:t>flow.</a:t>
            </a:r>
          </a:p>
          <a:p>
            <a:pPr>
              <a:buFont typeface="Courier New" pitchFamily="49" charset="0"/>
              <a:buChar char="o"/>
            </a:pPr>
            <a:endParaRPr lang="en-US" dirty="0"/>
          </a:p>
          <a:p>
            <a:pPr>
              <a:buFont typeface="Courier New" pitchFamily="49" charset="0"/>
              <a:buChar char="o"/>
            </a:pPr>
            <a:r>
              <a:rPr lang="en-US" dirty="0" smtClean="0"/>
              <a:t>Bits of plaques, fat, and air bubbles may also be called emboli, thus causing a pulmonary embolism.</a:t>
            </a:r>
            <a:r>
              <a:rPr lang="en-US" dirty="0"/>
              <a:t> </a:t>
            </a:r>
            <a:r>
              <a:rPr lang="en-US" dirty="0" smtClean="0"/>
              <a:t>For example, if plaques involved in atherosclerosis break free and move through the blood stream, they may lodge in the branch of the pulmonary artery and cause a PE.</a:t>
            </a:r>
          </a:p>
          <a:p>
            <a:pPr>
              <a:buFont typeface="Courier New" pitchFamily="49" charset="0"/>
              <a:buChar char="o"/>
            </a:pPr>
            <a:endParaRPr lang="en-US" dirty="0"/>
          </a:p>
          <a:p>
            <a:pPr>
              <a:buFont typeface="Courier New" pitchFamily="49" charset="0"/>
              <a:buChar char="o"/>
            </a:pPr>
            <a:r>
              <a:rPr lang="en-US" dirty="0" smtClean="0"/>
              <a:t>This tutorial focuses on PE </a:t>
            </a:r>
            <a:r>
              <a:rPr lang="en-US" dirty="0"/>
              <a:t> </a:t>
            </a:r>
            <a:r>
              <a:rPr lang="en-US" dirty="0" smtClean="0"/>
              <a:t>                                     due to thrombus only.</a:t>
            </a:r>
          </a:p>
          <a:p>
            <a:pPr marL="0" indent="0">
              <a:buNone/>
            </a:pPr>
            <a:endParaRPr lang="en-US" sz="1200" dirty="0"/>
          </a:p>
          <a:p>
            <a:pPr marL="0" indent="0">
              <a:buNone/>
            </a:pPr>
            <a:endParaRPr lang="en-US" sz="1200" dirty="0"/>
          </a:p>
        </p:txBody>
      </p:sp>
      <p:sp>
        <p:nvSpPr>
          <p:cNvPr id="4" name="TextBox 3"/>
          <p:cNvSpPr txBox="1"/>
          <p:nvPr/>
        </p:nvSpPr>
        <p:spPr>
          <a:xfrm flipH="1">
            <a:off x="1676400" y="6347733"/>
            <a:ext cx="2140009" cy="307777"/>
          </a:xfrm>
          <a:prstGeom prst="rect">
            <a:avLst/>
          </a:prstGeom>
          <a:noFill/>
        </p:spPr>
        <p:txBody>
          <a:bodyPr wrap="square" rtlCol="0">
            <a:spAutoFit/>
          </a:bodyPr>
          <a:lstStyle/>
          <a:p>
            <a:r>
              <a:rPr lang="en-US" sz="1400" dirty="0" err="1" smtClean="0"/>
              <a:t>Porth</a:t>
            </a:r>
            <a:r>
              <a:rPr lang="en-US" sz="1400" dirty="0" smtClean="0"/>
              <a:t> </a:t>
            </a:r>
            <a:r>
              <a:rPr lang="en-US" sz="1400" dirty="0"/>
              <a:t>&amp; </a:t>
            </a:r>
            <a:r>
              <a:rPr lang="en-US" sz="1400" dirty="0" err="1"/>
              <a:t>Matfin</a:t>
            </a:r>
            <a:r>
              <a:rPr lang="en-US" sz="1400" dirty="0"/>
              <a:t> </a:t>
            </a:r>
            <a:r>
              <a:rPr lang="en-US" sz="1400" dirty="0" smtClean="0"/>
              <a:t>2009</a:t>
            </a:r>
            <a:endParaRPr lang="en-US" sz="1400" dirty="0"/>
          </a:p>
        </p:txBody>
      </p:sp>
      <p:pic>
        <p:nvPicPr>
          <p:cNvPr id="1026" name="Picture 2" descr="C:\Users\Home\AppData\Local\Microsoft\Windows\Temporary Internet Files\Content.IE5\L1XG4F9Z\MC90043874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598110"/>
            <a:ext cx="2057400" cy="17496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6373842"/>
            <a:ext cx="1752600" cy="307777"/>
          </a:xfrm>
          <a:prstGeom prst="rect">
            <a:avLst/>
          </a:prstGeom>
          <a:noFill/>
        </p:spPr>
        <p:txBody>
          <a:bodyPr wrap="square" rtlCol="0">
            <a:spAutoFit/>
          </a:bodyPr>
          <a:lstStyle/>
          <a:p>
            <a:r>
              <a:rPr lang="en-US" sz="1400" dirty="0" smtClean="0"/>
              <a:t>Microsoft Clip Art</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 from DVT to PE		</a:t>
            </a:r>
            <a:endParaRPr lang="en-US" dirty="0"/>
          </a:p>
        </p:txBody>
      </p:sp>
      <p:sp>
        <p:nvSpPr>
          <p:cNvPr id="3" name="Content Placeholder 2"/>
          <p:cNvSpPr>
            <a:spLocks noGrp="1"/>
          </p:cNvSpPr>
          <p:nvPr>
            <p:ph idx="1"/>
          </p:nvPr>
        </p:nvSpPr>
        <p:spPr>
          <a:xfrm>
            <a:off x="1219200" y="1371600"/>
            <a:ext cx="7772400" cy="4343400"/>
          </a:xfrm>
        </p:spPr>
        <p:txBody>
          <a:bodyPr/>
          <a:lstStyle/>
          <a:p>
            <a:pPr>
              <a:buFont typeface="Courier New" pitchFamily="49" charset="0"/>
              <a:buChar char="o"/>
            </a:pPr>
            <a:r>
              <a:rPr lang="en-US" sz="2600" dirty="0"/>
              <a:t>Almost all pulmonary emboli are thrombi that are a result of deep vein thrombosis (DVT) of the lower extremities. </a:t>
            </a:r>
          </a:p>
          <a:p>
            <a:pPr>
              <a:buFont typeface="Courier New" pitchFamily="49" charset="0"/>
              <a:buChar char="o"/>
            </a:pPr>
            <a:endParaRPr lang="en-US" sz="2600" dirty="0" smtClean="0"/>
          </a:p>
          <a:p>
            <a:pPr>
              <a:buFont typeface="Courier New" pitchFamily="49" charset="0"/>
              <a:buChar char="o"/>
            </a:pPr>
            <a:r>
              <a:rPr lang="en-US" sz="2600" dirty="0" smtClean="0"/>
              <a:t>Thus, most likely the clot started </a:t>
            </a:r>
            <a:r>
              <a:rPr lang="en-US" sz="2600" dirty="0"/>
              <a:t>in the </a:t>
            </a:r>
            <a:r>
              <a:rPr lang="en-US" sz="2600" dirty="0" smtClean="0"/>
              <a:t>femoral, popliteal, or </a:t>
            </a:r>
            <a:r>
              <a:rPr lang="en-US" sz="2600" dirty="0"/>
              <a:t>iliac vein. From there, it traveled through the inferior vena cava, </a:t>
            </a:r>
            <a:r>
              <a:rPr lang="en-US" sz="2600" dirty="0" smtClean="0"/>
              <a:t>then to </a:t>
            </a:r>
            <a:r>
              <a:rPr lang="en-US" sz="2600" dirty="0"/>
              <a:t>the right atrium of the </a:t>
            </a:r>
            <a:r>
              <a:rPr lang="en-US" sz="2600" dirty="0" smtClean="0"/>
              <a:t>heart and onto the </a:t>
            </a:r>
            <a:r>
              <a:rPr lang="en-US" sz="2600" dirty="0"/>
              <a:t>right ventricle of the heart. </a:t>
            </a:r>
            <a:r>
              <a:rPr lang="en-US" sz="2600" dirty="0" smtClean="0"/>
              <a:t>Finally, it stops somewhere in a branch of the pulmonary artery.</a:t>
            </a:r>
            <a:r>
              <a:rPr lang="en-US" sz="2600" dirty="0"/>
              <a:t/>
            </a:r>
            <a:br>
              <a:rPr lang="en-US" sz="2600" dirty="0"/>
            </a:br>
            <a:endParaRPr lang="en-US" sz="2600" dirty="0"/>
          </a:p>
        </p:txBody>
      </p:sp>
      <p:sp>
        <p:nvSpPr>
          <p:cNvPr id="6" name="TextBox 5"/>
          <p:cNvSpPr txBox="1"/>
          <p:nvPr/>
        </p:nvSpPr>
        <p:spPr>
          <a:xfrm>
            <a:off x="6477000" y="6249888"/>
            <a:ext cx="2438400" cy="307777"/>
          </a:xfrm>
          <a:prstGeom prst="rect">
            <a:avLst/>
          </a:prstGeom>
          <a:noFill/>
        </p:spPr>
        <p:txBody>
          <a:bodyPr wrap="square" rtlCol="0">
            <a:spAutoFit/>
          </a:bodyPr>
          <a:lstStyle/>
          <a:p>
            <a:r>
              <a:rPr lang="en-US" sz="1400" dirty="0" smtClean="0"/>
              <a:t>Thompson &amp; Hales 2011</a:t>
            </a:r>
            <a:endParaRPr lang="en-US" sz="1400" dirty="0"/>
          </a:p>
        </p:txBody>
      </p:sp>
    </p:spTree>
    <p:extLst>
      <p:ext uri="{BB962C8B-B14F-4D97-AF65-F5344CB8AC3E}">
        <p14:creationId xmlns:p14="http://schemas.microsoft.com/office/powerpoint/2010/main" val="527401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772400" cy="1143000"/>
          </a:xfrm>
        </p:spPr>
        <p:txBody>
          <a:bodyPr/>
          <a:lstStyle/>
          <a:p>
            <a:r>
              <a:rPr lang="en-US" dirty="0" smtClean="0"/>
              <a:t>Example Pathway of DVT to PE</a:t>
            </a:r>
            <a:endParaRPr lang="en-US" dirty="0"/>
          </a:p>
        </p:txBody>
      </p:sp>
      <p:pic>
        <p:nvPicPr>
          <p:cNvPr id="1026" name="Picture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447800"/>
            <a:ext cx="7315201"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90800" y="6400800"/>
            <a:ext cx="5257800" cy="307777"/>
          </a:xfrm>
          <a:prstGeom prst="rect">
            <a:avLst/>
          </a:prstGeom>
          <a:noFill/>
        </p:spPr>
        <p:txBody>
          <a:bodyPr wrap="square" rtlCol="0">
            <a:spAutoFit/>
          </a:bodyPr>
          <a:lstStyle/>
          <a:p>
            <a:pPr algn="ctr"/>
            <a:r>
              <a:rPr lang="en-US" sz="1400" dirty="0" smtClean="0"/>
              <a:t>Adapted </a:t>
            </a:r>
            <a:r>
              <a:rPr lang="en-US" sz="1400" dirty="0" smtClean="0"/>
              <a:t>from </a:t>
            </a:r>
            <a:r>
              <a:rPr lang="en-US" sz="1400" dirty="0"/>
              <a:t>W</a:t>
            </a:r>
            <a:r>
              <a:rPr lang="en-US" sz="1400" dirty="0" smtClean="0"/>
              <a:t>ikimedia and Clker.com</a:t>
            </a:r>
            <a:endParaRPr lang="en-US" sz="1400" dirty="0"/>
          </a:p>
        </p:txBody>
      </p:sp>
    </p:spTree>
    <p:extLst>
      <p:ext uri="{BB962C8B-B14F-4D97-AF65-F5344CB8AC3E}">
        <p14:creationId xmlns:p14="http://schemas.microsoft.com/office/powerpoint/2010/main" val="2651509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Patient in the ED Now Tells Us:</a:t>
            </a:r>
            <a:endParaRPr lang="en-US" dirty="0"/>
          </a:p>
        </p:txBody>
      </p:sp>
      <p:sp>
        <p:nvSpPr>
          <p:cNvPr id="3" name="Content Placeholder 2"/>
          <p:cNvSpPr>
            <a:spLocks noGrp="1"/>
          </p:cNvSpPr>
          <p:nvPr>
            <p:ph idx="1"/>
          </p:nvPr>
        </p:nvSpPr>
        <p:spPr>
          <a:xfrm>
            <a:off x="1066800" y="1377573"/>
            <a:ext cx="7772400" cy="5092575"/>
          </a:xfrm>
        </p:spPr>
        <p:txBody>
          <a:bodyPr/>
          <a:lstStyle/>
          <a:p>
            <a:pPr>
              <a:buFont typeface="Courier New" pitchFamily="49" charset="0"/>
              <a:buChar char="o"/>
            </a:pPr>
            <a:r>
              <a:rPr lang="en-US" sz="2200" dirty="0" smtClean="0"/>
              <a:t>She has a history of hip </a:t>
            </a:r>
            <a:r>
              <a:rPr lang="en-US" sz="2200" dirty="0"/>
              <a:t>surgery 2 months previously. </a:t>
            </a:r>
            <a:endParaRPr lang="en-US" sz="2200" dirty="0" smtClean="0"/>
          </a:p>
          <a:p>
            <a:pPr>
              <a:buFont typeface="Courier New" pitchFamily="49" charset="0"/>
              <a:buChar char="o"/>
            </a:pPr>
            <a:endParaRPr lang="en-US" sz="2200" dirty="0" smtClean="0"/>
          </a:p>
          <a:p>
            <a:pPr>
              <a:buFont typeface="Courier New" pitchFamily="49" charset="0"/>
              <a:buChar char="o"/>
            </a:pPr>
            <a:r>
              <a:rPr lang="en-US" sz="2200" dirty="0" smtClean="0"/>
              <a:t>She </a:t>
            </a:r>
            <a:r>
              <a:rPr lang="en-US" sz="2200" dirty="0"/>
              <a:t>smokes a ½ pack of cigarettes per day</a:t>
            </a:r>
            <a:r>
              <a:rPr lang="en-US" sz="2200" dirty="0" smtClean="0"/>
              <a:t>.</a:t>
            </a:r>
          </a:p>
          <a:p>
            <a:pPr>
              <a:buFont typeface="Courier New" pitchFamily="49" charset="0"/>
              <a:buChar char="o"/>
            </a:pPr>
            <a:endParaRPr lang="en-US" sz="2200" dirty="0" smtClean="0"/>
          </a:p>
          <a:p>
            <a:pPr>
              <a:buFont typeface="Courier New" pitchFamily="49" charset="0"/>
              <a:buChar char="o"/>
            </a:pPr>
            <a:r>
              <a:rPr lang="en-US" sz="2200" dirty="0" smtClean="0"/>
              <a:t>After her last child was born she developed a DVT in her lower leg.  </a:t>
            </a:r>
          </a:p>
          <a:p>
            <a:pPr marL="0" indent="0">
              <a:buNone/>
            </a:pPr>
            <a:endParaRPr lang="en-US" sz="2200" dirty="0" smtClean="0"/>
          </a:p>
          <a:p>
            <a:pPr>
              <a:buFont typeface="Courier New" pitchFamily="49" charset="0"/>
              <a:buChar char="o"/>
            </a:pPr>
            <a:r>
              <a:rPr lang="en-US" sz="2200" dirty="0" smtClean="0"/>
              <a:t>Her </a:t>
            </a:r>
            <a:r>
              <a:rPr lang="en-US" sz="2200" dirty="0"/>
              <a:t>daily medication includes an oral contraceptive pill (she is unsure of name</a:t>
            </a:r>
            <a:r>
              <a:rPr lang="en-US" sz="2200" dirty="0" smtClean="0"/>
              <a:t>). </a:t>
            </a:r>
          </a:p>
          <a:p>
            <a:pPr marL="0" indent="0">
              <a:buNone/>
            </a:pPr>
            <a:endParaRPr lang="en-US" sz="2200" dirty="0" smtClean="0"/>
          </a:p>
          <a:p>
            <a:pPr>
              <a:buFont typeface="Courier New" pitchFamily="49" charset="0"/>
              <a:buChar char="o"/>
            </a:pPr>
            <a:r>
              <a:rPr lang="en-US" sz="2200" dirty="0" smtClean="0"/>
              <a:t>She </a:t>
            </a:r>
            <a:r>
              <a:rPr lang="en-US" sz="2200" dirty="0"/>
              <a:t>was seen twice over the last 6 weeks for cough and completed </a:t>
            </a:r>
            <a:r>
              <a:rPr lang="en-US" sz="2200" dirty="0">
                <a:hlinkClick r:id="rId2" action="ppaction://hlinksldjump" tooltip="Zithromax (azithromycin) belongs to a class of antibiotics called macrolide. It is commonly used to treat bacterial infections of the airway including bronchitis and pneumonia."/>
              </a:rPr>
              <a:t>Zithromax</a:t>
            </a:r>
            <a:r>
              <a:rPr lang="en-US" sz="2200" dirty="0"/>
              <a:t> and </a:t>
            </a:r>
            <a:r>
              <a:rPr lang="en-US" sz="2200" dirty="0" err="1" smtClean="0">
                <a:hlinkClick r:id="rId2" action="ppaction://hlinksldjump" tooltip="Levoquin (levofloxacin) belongs to a class of antibiotics called fluoroquinolones. It is commonly used to treat bacterial infections of the airway including bronchitis and pneumonia. "/>
              </a:rPr>
              <a:t>Levaquin</a:t>
            </a:r>
            <a:r>
              <a:rPr lang="en-US" sz="2200" dirty="0" smtClean="0"/>
              <a:t> but this cough is just getting worse and now her chest bothers her. </a:t>
            </a:r>
            <a:endParaRPr lang="en-US" sz="1400" dirty="0"/>
          </a:p>
        </p:txBody>
      </p:sp>
      <p:pic>
        <p:nvPicPr>
          <p:cNvPr id="2050" name="Picture 2" descr="C:\Users\Home\AppData\Local\Microsoft\Windows\Temporary Internet Files\Content.IE5\0EOKZ3SY\MC9002353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495800"/>
            <a:ext cx="836609" cy="7748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me\AppData\Local\Microsoft\Windows\Temporary Internet Files\Content.IE5\34BROVLZ\MC9002909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5283" y="2133600"/>
            <a:ext cx="879695" cy="4768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ome\AppData\Local\Microsoft\Windows\Temporary Internet Files\Content.IE5\34BROVLZ\MC9002909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00135" y="3557093"/>
            <a:ext cx="879454" cy="476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91400" y="6334324"/>
            <a:ext cx="1614157" cy="307777"/>
          </a:xfrm>
          <a:prstGeom prst="rect">
            <a:avLst/>
          </a:prstGeom>
          <a:noFill/>
        </p:spPr>
        <p:txBody>
          <a:bodyPr wrap="square" rtlCol="0">
            <a:spAutoFit/>
          </a:bodyPr>
          <a:lstStyle/>
          <a:p>
            <a:r>
              <a:rPr lang="en-US" sz="1400" dirty="0" smtClean="0"/>
              <a:t>Microsoft Clip Art</a:t>
            </a:r>
            <a:endParaRPr lang="en-US" sz="1400" dirty="0"/>
          </a:p>
        </p:txBody>
      </p:sp>
    </p:spTree>
    <p:extLst>
      <p:ext uri="{BB962C8B-B14F-4D97-AF65-F5344CB8AC3E}">
        <p14:creationId xmlns:p14="http://schemas.microsoft.com/office/powerpoint/2010/main" val="1987010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Risk Factors for PE?</a:t>
            </a:r>
            <a:endParaRPr lang="en-US" dirty="0"/>
          </a:p>
        </p:txBody>
      </p:sp>
      <p:sp>
        <p:nvSpPr>
          <p:cNvPr id="3" name="Content Placeholder 2"/>
          <p:cNvSpPr>
            <a:spLocks noGrp="1"/>
          </p:cNvSpPr>
          <p:nvPr>
            <p:ph idx="1"/>
          </p:nvPr>
        </p:nvSpPr>
        <p:spPr>
          <a:xfrm>
            <a:off x="990600" y="1600200"/>
            <a:ext cx="8153400" cy="4525963"/>
          </a:xfrm>
        </p:spPr>
        <p:txBody>
          <a:bodyPr>
            <a:normAutofit/>
          </a:bodyPr>
          <a:lstStyle/>
          <a:p>
            <a:pPr>
              <a:buFont typeface="Courier New" pitchFamily="49" charset="0"/>
              <a:buChar char="o"/>
            </a:pPr>
            <a:r>
              <a:rPr lang="en-US" sz="1800" u="sng" dirty="0" smtClean="0"/>
              <a:t>Venous stasis and </a:t>
            </a:r>
            <a:r>
              <a:rPr lang="en-US" sz="1800" u="sng" dirty="0"/>
              <a:t>v</a:t>
            </a:r>
            <a:r>
              <a:rPr lang="en-US" sz="1800" u="sng" dirty="0" smtClean="0"/>
              <a:t>enous endothelial injury</a:t>
            </a:r>
          </a:p>
          <a:p>
            <a:pPr lvl="1">
              <a:buFont typeface="Courier New" pitchFamily="49" charset="0"/>
              <a:buChar char="o"/>
            </a:pPr>
            <a:r>
              <a:rPr lang="en-US" sz="1800" dirty="0" smtClean="0"/>
              <a:t>Prolonged bed rest</a:t>
            </a:r>
            <a:endParaRPr lang="en-US" sz="1800" dirty="0"/>
          </a:p>
          <a:p>
            <a:pPr lvl="1">
              <a:buFont typeface="Courier New" pitchFamily="49" charset="0"/>
              <a:buChar char="o"/>
            </a:pPr>
            <a:r>
              <a:rPr lang="en-US" sz="1800" dirty="0" smtClean="0"/>
              <a:t>Trauma</a:t>
            </a:r>
          </a:p>
          <a:p>
            <a:pPr lvl="1">
              <a:buFont typeface="Courier New" pitchFamily="49" charset="0"/>
              <a:buChar char="o"/>
            </a:pPr>
            <a:r>
              <a:rPr lang="en-US" sz="1800" dirty="0" smtClean="0"/>
              <a:t>Surgery</a:t>
            </a:r>
          </a:p>
          <a:p>
            <a:pPr lvl="1">
              <a:buFont typeface="Courier New" pitchFamily="49" charset="0"/>
              <a:buChar char="o"/>
            </a:pPr>
            <a:r>
              <a:rPr lang="en-US" sz="1800" dirty="0" smtClean="0"/>
              <a:t>Childbirth</a:t>
            </a:r>
            <a:r>
              <a:rPr lang="en-US" sz="1800" dirty="0"/>
              <a:t>	</a:t>
            </a:r>
            <a:endParaRPr lang="en-US" sz="1800" dirty="0" smtClean="0"/>
          </a:p>
          <a:p>
            <a:pPr marL="457200" lvl="1" indent="0">
              <a:buNone/>
            </a:pPr>
            <a:r>
              <a:rPr lang="en-US" sz="1800" dirty="0" smtClean="0"/>
              <a:t>			 </a:t>
            </a:r>
          </a:p>
          <a:p>
            <a:pPr>
              <a:buFont typeface="Courier New" pitchFamily="49" charset="0"/>
              <a:buChar char="o"/>
            </a:pPr>
            <a:r>
              <a:rPr lang="en-US" sz="1800" u="sng" dirty="0" smtClean="0"/>
              <a:t>Hypercoagulability states</a:t>
            </a:r>
          </a:p>
          <a:p>
            <a:pPr lvl="1">
              <a:buFont typeface="Courier New" pitchFamily="49" charset="0"/>
              <a:buChar char="o"/>
            </a:pPr>
            <a:r>
              <a:rPr lang="en-US" sz="1800" dirty="0" err="1" smtClean="0"/>
              <a:t>Thrombophilias</a:t>
            </a:r>
            <a:r>
              <a:rPr lang="en-US" sz="1800" dirty="0" smtClean="0"/>
              <a:t> (</a:t>
            </a:r>
            <a:r>
              <a:rPr lang="en-US" sz="1800" dirty="0" err="1" smtClean="0"/>
              <a:t>antithrombin</a:t>
            </a:r>
            <a:r>
              <a:rPr lang="en-US" sz="1800" dirty="0" smtClean="0"/>
              <a:t> deficiency, protein C and S deficiencies, and factor V Leiden mutation).</a:t>
            </a:r>
          </a:p>
          <a:p>
            <a:pPr lvl="1">
              <a:buFont typeface="Courier New" pitchFamily="49" charset="0"/>
              <a:buChar char="o"/>
            </a:pPr>
            <a:r>
              <a:rPr lang="en-US" sz="1800" dirty="0" smtClean="0"/>
              <a:t>Cancer</a:t>
            </a:r>
          </a:p>
          <a:p>
            <a:pPr lvl="1">
              <a:buFont typeface="Courier New" pitchFamily="49" charset="0"/>
              <a:buChar char="o"/>
            </a:pPr>
            <a:r>
              <a:rPr lang="en-US" sz="1800" dirty="0" smtClean="0"/>
              <a:t>Use or oral contraceptives (increased with smoking)</a:t>
            </a:r>
          </a:p>
          <a:p>
            <a:pPr lvl="1">
              <a:buFont typeface="Courier New" pitchFamily="49" charset="0"/>
              <a:buChar char="o"/>
            </a:pPr>
            <a:r>
              <a:rPr lang="en-US" sz="1800" dirty="0" smtClean="0"/>
              <a:t>Pregnancy</a:t>
            </a:r>
            <a:endParaRPr lang="en-US" sz="1800" dirty="0"/>
          </a:p>
          <a:p>
            <a:pPr lvl="1">
              <a:buFont typeface="Courier New" pitchFamily="49" charset="0"/>
              <a:buChar char="o"/>
            </a:pPr>
            <a:r>
              <a:rPr lang="en-US" sz="1800" dirty="0" smtClean="0"/>
              <a:t>Previous history of DVT and/or PE or concurrent diagnosis of DVT.</a:t>
            </a:r>
            <a:endParaRPr lang="en-US" dirty="0" smtClean="0"/>
          </a:p>
          <a:p>
            <a:pPr marL="0" indent="0">
              <a:buNone/>
            </a:pPr>
            <a:endParaRPr lang="en-US" dirty="0" smtClean="0"/>
          </a:p>
        </p:txBody>
      </p:sp>
      <p:pic>
        <p:nvPicPr>
          <p:cNvPr id="1027" name="Picture 3" descr="C:\Users\Home\AppData\Local\Microsoft\Windows\Temporary Internet Files\Content.IE5\SM2XMB94\MC9001984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981200"/>
            <a:ext cx="1703462" cy="1458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ome\AppData\Local\Microsoft\Windows\Temporary Internet Files\Content.IE5\U4WJ421M\MC9000145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4267200"/>
            <a:ext cx="425017" cy="1289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45481" y="6036628"/>
            <a:ext cx="2286000" cy="707886"/>
          </a:xfrm>
          <a:prstGeom prst="rect">
            <a:avLst/>
          </a:prstGeom>
          <a:noFill/>
        </p:spPr>
        <p:txBody>
          <a:bodyPr wrap="square" rtlCol="0">
            <a:spAutoFit/>
          </a:bodyPr>
          <a:lstStyle/>
          <a:p>
            <a:r>
              <a:rPr lang="en-US" sz="1400" dirty="0" smtClean="0"/>
              <a:t>Microsoft Clip Art</a:t>
            </a:r>
          </a:p>
          <a:p>
            <a:r>
              <a:rPr lang="en-US" sz="1400" dirty="0" err="1" smtClean="0"/>
              <a:t>Porth</a:t>
            </a:r>
            <a:r>
              <a:rPr lang="en-US" sz="1400" dirty="0" smtClean="0"/>
              <a:t> </a:t>
            </a:r>
            <a:r>
              <a:rPr lang="en-US" sz="1400" dirty="0"/>
              <a:t>&amp; </a:t>
            </a:r>
            <a:r>
              <a:rPr lang="en-US" sz="1400" dirty="0" err="1"/>
              <a:t>Matfin</a:t>
            </a:r>
            <a:r>
              <a:rPr lang="en-US" sz="1400" dirty="0"/>
              <a:t> </a:t>
            </a:r>
            <a:r>
              <a:rPr lang="en-US" sz="1400" dirty="0" smtClean="0"/>
              <a:t>2009</a:t>
            </a:r>
            <a:endParaRPr lang="en-US" sz="1400" dirty="0"/>
          </a:p>
          <a:p>
            <a:endParaRPr lang="en-US" sz="1200" dirty="0"/>
          </a:p>
        </p:txBody>
      </p:sp>
      <p:sp>
        <p:nvSpPr>
          <p:cNvPr id="5" name="TextBox 4"/>
          <p:cNvSpPr txBox="1"/>
          <p:nvPr/>
        </p:nvSpPr>
        <p:spPr>
          <a:xfrm>
            <a:off x="5526281" y="1961972"/>
            <a:ext cx="3505200" cy="1920526"/>
          </a:xfrm>
          <a:prstGeom prst="rect">
            <a:avLst/>
          </a:prstGeom>
          <a:noFill/>
        </p:spPr>
        <p:txBody>
          <a:bodyPr wrap="square" rtlCol="0">
            <a:spAutoFit/>
          </a:bodyPr>
          <a:lstStyle/>
          <a:p>
            <a:pPr marL="742950" lvl="1" indent="-285750" fontAlgn="base">
              <a:spcBef>
                <a:spcPct val="20000"/>
              </a:spcBef>
              <a:spcAft>
                <a:spcPct val="0"/>
              </a:spcAft>
              <a:buFont typeface="Courier New" pitchFamily="49" charset="0"/>
              <a:buChar char="o"/>
            </a:pPr>
            <a:r>
              <a:rPr lang="en-US" kern="0" dirty="0">
                <a:solidFill>
                  <a:srgbClr val="FFFFFF"/>
                </a:solidFill>
              </a:rPr>
              <a:t>Fracture of hip &amp; femur</a:t>
            </a:r>
          </a:p>
          <a:p>
            <a:pPr marL="742950" lvl="1" indent="-285750" fontAlgn="base">
              <a:spcBef>
                <a:spcPct val="20000"/>
              </a:spcBef>
              <a:spcAft>
                <a:spcPct val="0"/>
              </a:spcAft>
              <a:buFont typeface="Courier New" pitchFamily="49" charset="0"/>
              <a:buChar char="o"/>
            </a:pPr>
            <a:r>
              <a:rPr lang="en-US" kern="0" dirty="0">
                <a:solidFill>
                  <a:srgbClr val="FFFFFF"/>
                </a:solidFill>
              </a:rPr>
              <a:t>Myocardial infarction (MI)</a:t>
            </a:r>
          </a:p>
          <a:p>
            <a:pPr marL="742950" lvl="1" indent="-285750" fontAlgn="base">
              <a:spcBef>
                <a:spcPct val="20000"/>
              </a:spcBef>
              <a:spcAft>
                <a:spcPct val="0"/>
              </a:spcAft>
              <a:buFont typeface="Courier New" pitchFamily="49" charset="0"/>
              <a:buChar char="o"/>
            </a:pPr>
            <a:r>
              <a:rPr lang="en-US" kern="0" dirty="0">
                <a:solidFill>
                  <a:srgbClr val="FFFFFF"/>
                </a:solidFill>
              </a:rPr>
              <a:t>Congested heart failure</a:t>
            </a:r>
          </a:p>
          <a:p>
            <a:pPr marL="742950" lvl="1" indent="-285750" fontAlgn="base">
              <a:spcBef>
                <a:spcPct val="20000"/>
              </a:spcBef>
              <a:spcAft>
                <a:spcPct val="0"/>
              </a:spcAft>
              <a:buFont typeface="Courier New" pitchFamily="49" charset="0"/>
              <a:buChar char="o"/>
            </a:pPr>
            <a:r>
              <a:rPr lang="en-US" kern="0" dirty="0">
                <a:solidFill>
                  <a:srgbClr val="FFFFFF"/>
                </a:solidFill>
              </a:rPr>
              <a:t>Spinal cord </a:t>
            </a:r>
            <a:r>
              <a:rPr lang="en-US" kern="0" dirty="0" smtClean="0">
                <a:solidFill>
                  <a:srgbClr val="FFFFFF"/>
                </a:solidFill>
              </a:rPr>
              <a:t>injury</a:t>
            </a:r>
            <a:r>
              <a:rPr lang="en-US" kern="0" dirty="0">
                <a:solidFill>
                  <a:srgbClr val="FFFFFF"/>
                </a:solidFill>
              </a:rPr>
              <a:t>	</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Evaluate	</a:t>
            </a:r>
            <a:endParaRPr lang="en-US" dirty="0"/>
          </a:p>
        </p:txBody>
      </p:sp>
      <p:sp>
        <p:nvSpPr>
          <p:cNvPr id="8" name="Content Placeholder 2"/>
          <p:cNvSpPr>
            <a:spLocks noGrp="1"/>
          </p:cNvSpPr>
          <p:nvPr>
            <p:ph idx="1"/>
          </p:nvPr>
        </p:nvSpPr>
        <p:spPr>
          <a:xfrm>
            <a:off x="914400" y="1295400"/>
            <a:ext cx="8229600" cy="1523999"/>
          </a:xfrm>
        </p:spPr>
        <p:txBody>
          <a:bodyPr/>
          <a:lstStyle/>
          <a:p>
            <a:pPr>
              <a:buFont typeface="Courier New" pitchFamily="49" charset="0"/>
              <a:buChar char="o"/>
            </a:pPr>
            <a:r>
              <a:rPr lang="en-US" sz="2600" dirty="0" smtClean="0"/>
              <a:t>Our patient that presented to the ED had many risk factors for PE formation. Can you name them?</a:t>
            </a:r>
            <a:endParaRPr lang="en-US" sz="2600" dirty="0"/>
          </a:p>
        </p:txBody>
      </p:sp>
      <p:sp>
        <p:nvSpPr>
          <p:cNvPr id="5" name="Rectangle 4"/>
          <p:cNvSpPr/>
          <p:nvPr/>
        </p:nvSpPr>
        <p:spPr>
          <a:xfrm>
            <a:off x="1600200" y="3121351"/>
            <a:ext cx="2514600" cy="3124200"/>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Recent surgery, history of DVT, and recent course of antibiotics.</a:t>
            </a:r>
          </a:p>
          <a:p>
            <a:pPr algn="ctr"/>
            <a:endParaRPr lang="en-US" sz="2400" dirty="0"/>
          </a:p>
          <a:p>
            <a:pPr algn="ctr"/>
            <a:r>
              <a:rPr lang="en-US" sz="1400" dirty="0" smtClean="0"/>
              <a:t>Try again! Recent surgery and previous DVT do increase the risk of PE formation.  However, recent antibiotic use is not a risk factor for PE.</a:t>
            </a:r>
            <a:endParaRPr lang="en-US" sz="1400" dirty="0"/>
          </a:p>
        </p:txBody>
      </p:sp>
      <p:sp>
        <p:nvSpPr>
          <p:cNvPr id="6" name="Rectangle 5"/>
          <p:cNvSpPr/>
          <p:nvPr/>
        </p:nvSpPr>
        <p:spPr>
          <a:xfrm>
            <a:off x="5867400" y="3124200"/>
            <a:ext cx="2514600" cy="3124200"/>
          </a:xfrm>
          <a:prstGeom prst="rect">
            <a:avLst/>
          </a:prstGeom>
          <a:solidFill>
            <a:srgbClr val="3E7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t>
            </a:r>
            <a:r>
              <a:rPr lang="en-US" sz="1600" dirty="0" smtClean="0"/>
              <a:t>ecent surgery, history of DVT, smoker, and taking an oral contraceptive pill</a:t>
            </a:r>
          </a:p>
          <a:p>
            <a:pPr algn="ctr"/>
            <a:endParaRPr lang="en-US" sz="2400" dirty="0"/>
          </a:p>
          <a:p>
            <a:pPr algn="ctr"/>
            <a:r>
              <a:rPr lang="en-US" sz="1400" dirty="0" smtClean="0"/>
              <a:t>Right! Recent surgery leads to venous stasis or endothelial damage. Smoking and contraceptive pill increase risk by increasing resistance to anticoagulants.</a:t>
            </a:r>
            <a:endParaRPr lang="en-US" sz="1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PPP_SBUSC_PRT_Keyboard_Help">
  <a:themeElements>
    <a:clrScheme name="PPP_SBUSC_PRT_Keyboard_Help 16">
      <a:dk1>
        <a:srgbClr val="808080"/>
      </a:dk1>
      <a:lt1>
        <a:srgbClr val="FFFFFF"/>
      </a:lt1>
      <a:dk2>
        <a:srgbClr val="B2B2B2"/>
      </a:dk2>
      <a:lt2>
        <a:srgbClr val="FFFFFF"/>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fontScheme name="PPP_SBUSC_PRT_Keyboard_Hel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BUSC_PRT_Keyboard_He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BUSC_PRT_Keyboard_Hel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BUSC_PRT_Keyboard_Hel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BUSC_PRT_Keyboard_Hel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BUSC_PRT_Keyboard_Hel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BUSC_PRT_Keyboard_Hel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BUSC_PRT_Keyboard_Hel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BUSC_PRT_Keyboard_Hel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BUSC_PRT_Keyboard_Hel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BUSC_PRT_Keyboard_Hel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BUSC_PRT_Keyboard_Hel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BUSC_PRT_Keyboard_Help 13">
        <a:dk1>
          <a:srgbClr val="000000"/>
        </a:dk1>
        <a:lt1>
          <a:srgbClr val="B2B2B2"/>
        </a:lt1>
        <a:dk2>
          <a:srgbClr val="000000"/>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14">
        <a:dk1>
          <a:srgbClr val="000000"/>
        </a:dk1>
        <a:lt1>
          <a:srgbClr val="B2B2B2"/>
        </a:lt1>
        <a:dk2>
          <a:srgbClr val="000066"/>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15">
        <a:dk1>
          <a:srgbClr val="000000"/>
        </a:dk1>
        <a:lt1>
          <a:srgbClr val="B2B2B2"/>
        </a:lt1>
        <a:dk2>
          <a:srgbClr val="FFFFFF"/>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16">
        <a:dk1>
          <a:srgbClr val="808080"/>
        </a:dk1>
        <a:lt1>
          <a:srgbClr val="FFFFFF"/>
        </a:lt1>
        <a:dk2>
          <a:srgbClr val="B2B2B2"/>
        </a:dk2>
        <a:lt2>
          <a:srgbClr val="FFFFFF"/>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Health pulse design template</Template>
  <TotalTime>1594</TotalTime>
  <Words>2026</Words>
  <Application>Microsoft Office PowerPoint</Application>
  <PresentationFormat>On-screen Show (4:3)</PresentationFormat>
  <Paragraphs>235</Paragraphs>
  <Slides>28</Slides>
  <Notes>10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PPP_SBUSC_PRT_Keyboard_Help</vt:lpstr>
      <vt:lpstr>Pulmonary Embolism:          Stop the Block   </vt:lpstr>
      <vt:lpstr>Objectives of Tutorial</vt:lpstr>
      <vt:lpstr>Patient Scenario</vt:lpstr>
      <vt:lpstr>What is Pulmonary Embolism?</vt:lpstr>
      <vt:lpstr>Pathway from DVT to PE  </vt:lpstr>
      <vt:lpstr>Example Pathway of DVT to PE</vt:lpstr>
      <vt:lpstr>Our Patient in the ED Now Tells Us:</vt:lpstr>
      <vt:lpstr>What Are the Risk Factors for PE?</vt:lpstr>
      <vt:lpstr>Let’s Evaluate </vt:lpstr>
      <vt:lpstr>And Now Our Patient in the ED Adds: </vt:lpstr>
      <vt:lpstr>Signs and Symptoms of PE</vt:lpstr>
      <vt:lpstr>Do Patients Always Have Signs/Symptoms of PE?</vt:lpstr>
      <vt:lpstr>Common Tests Used in Diagnosis</vt:lpstr>
      <vt:lpstr>Other Tests You May See</vt:lpstr>
      <vt:lpstr>Our Patient Has Some Tests Completed:</vt:lpstr>
      <vt:lpstr>Our Patient’s Tests Reveal…..</vt:lpstr>
      <vt:lpstr>So What Would You Order Next?</vt:lpstr>
      <vt:lpstr>The Result Is In…….</vt:lpstr>
      <vt:lpstr>Treatment </vt:lpstr>
      <vt:lpstr>Let’s Remember How These Medications Work!</vt:lpstr>
      <vt:lpstr>Thrombolytic Drug Therapy</vt:lpstr>
      <vt:lpstr>Thrombolytic Therapy Continued….</vt:lpstr>
      <vt:lpstr>Information on Heparin</vt:lpstr>
      <vt:lpstr>Information on Warfarin</vt:lpstr>
      <vt:lpstr>Let’s Check Your Knowledge</vt:lpstr>
      <vt:lpstr>Summary</vt:lpstr>
      <vt:lpstr>Literature Cited</vt:lpstr>
      <vt:lpstr>Images Cited</vt:lpstr>
    </vt:vector>
  </TitlesOfParts>
  <Company>Alverno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Minutes About:</dc:title>
  <dc:creator>AdminEx</dc:creator>
  <cp:lastModifiedBy>Home</cp:lastModifiedBy>
  <cp:revision>159</cp:revision>
  <dcterms:created xsi:type="dcterms:W3CDTF">2012-01-20T18:29:31Z</dcterms:created>
  <dcterms:modified xsi:type="dcterms:W3CDTF">2012-04-24T02:42:33Z</dcterms:modified>
</cp:coreProperties>
</file>